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38" y="15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jp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11D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672083" y="2823972"/>
            <a:ext cx="7423784" cy="0"/>
          </a:xfrm>
          <a:custGeom>
            <a:avLst/>
            <a:gdLst/>
            <a:ahLst/>
            <a:cxnLst/>
            <a:rect l="l" t="t" r="r" b="b"/>
            <a:pathLst>
              <a:path w="7423784">
                <a:moveTo>
                  <a:pt x="0" y="0"/>
                </a:moveTo>
                <a:lnTo>
                  <a:pt x="7423404" y="0"/>
                </a:lnTo>
              </a:path>
            </a:pathLst>
          </a:custGeom>
          <a:ln w="914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339328" y="0"/>
            <a:ext cx="5715" cy="9691370"/>
          </a:xfrm>
          <a:custGeom>
            <a:avLst/>
            <a:gdLst/>
            <a:ahLst/>
            <a:cxnLst/>
            <a:rect l="l" t="t" r="r" b="b"/>
            <a:pathLst>
              <a:path w="5715" h="9691370">
                <a:moveTo>
                  <a:pt x="0" y="9691116"/>
                </a:moveTo>
                <a:lnTo>
                  <a:pt x="5620" y="0"/>
                </a:lnTo>
              </a:path>
            </a:pathLst>
          </a:custGeom>
          <a:ln w="914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51459" y="3213607"/>
            <a:ext cx="7654290" cy="55714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00" b="1" i="0" u="sng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8197" y="287527"/>
            <a:ext cx="16751604" cy="12452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46379" y="3223006"/>
            <a:ext cx="10544810" cy="68192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23785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39117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akpx.com/568770/food-buffet/1600x900-wallpaper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27945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8040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99110" y="6891463"/>
            <a:ext cx="7400138" cy="2042225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Presented</a:t>
            </a:r>
            <a:r>
              <a:rPr sz="32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25" dirty="0">
                <a:solidFill>
                  <a:srgbClr val="FFFFFF"/>
                </a:solidFill>
                <a:latin typeface="Arial MT"/>
                <a:cs typeface="Arial MT"/>
              </a:rPr>
              <a:t>by</a:t>
            </a:r>
            <a:r>
              <a:rPr lang="en-IN" sz="3200" spc="-25" dirty="0">
                <a:solidFill>
                  <a:srgbClr val="FFFFFF"/>
                </a:solidFill>
                <a:latin typeface="Arial MT"/>
                <a:cs typeface="Arial MT"/>
              </a:rPr>
              <a:t>- </a:t>
            </a:r>
            <a:r>
              <a:rPr lang="en-IN" sz="3200" spc="-25" dirty="0" err="1">
                <a:solidFill>
                  <a:srgbClr val="FFFFFF"/>
                </a:solidFill>
                <a:latin typeface="Arial MT"/>
                <a:cs typeface="Arial MT"/>
              </a:rPr>
              <a:t>Divyanshi</a:t>
            </a:r>
            <a:r>
              <a:rPr lang="en-IN" sz="3200" spc="-25" dirty="0">
                <a:solidFill>
                  <a:srgbClr val="FFFFFF"/>
                </a:solidFill>
                <a:latin typeface="Arial MT"/>
                <a:cs typeface="Arial MT"/>
              </a:rPr>
              <a:t> Yadav</a:t>
            </a:r>
          </a:p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lang="en-IN" sz="3200" spc="-25" dirty="0">
                <a:solidFill>
                  <a:srgbClr val="FFFFFF"/>
                </a:solidFill>
                <a:latin typeface="Arial MT"/>
                <a:cs typeface="Arial MT"/>
              </a:rPr>
              <a:t>For </a:t>
            </a:r>
            <a:r>
              <a:rPr lang="en-IN" sz="3200" spc="-25" dirty="0" err="1">
                <a:solidFill>
                  <a:srgbClr val="FFFFFF"/>
                </a:solidFill>
                <a:latin typeface="Arial MT"/>
                <a:cs typeface="Arial MT"/>
              </a:rPr>
              <a:t>Mentorness</a:t>
            </a:r>
            <a:r>
              <a:rPr lang="en-IN" sz="3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</a:p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lang="en-IN" sz="3200" spc="-25" dirty="0">
                <a:solidFill>
                  <a:srgbClr val="FFFFFF"/>
                </a:solidFill>
                <a:latin typeface="Arial MT"/>
                <a:cs typeface="Arial MT"/>
              </a:rPr>
              <a:t>Under Batch MIP-DA-13</a:t>
            </a:r>
            <a:endParaRPr sz="32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90"/>
              </a:spcBef>
            </a:pPr>
            <a:endParaRPr sz="2100" dirty="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661285" y="530321"/>
            <a:ext cx="12660630" cy="309689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algn="ctr">
              <a:lnSpc>
                <a:spcPts val="12075"/>
              </a:lnSpc>
              <a:spcBef>
                <a:spcPts val="130"/>
              </a:spcBef>
            </a:pPr>
            <a:r>
              <a:rPr sz="10950" b="1" spc="-285" dirty="0">
                <a:latin typeface="Arial"/>
                <a:cs typeface="Arial"/>
              </a:rPr>
              <a:t>Analysis</a:t>
            </a:r>
            <a:r>
              <a:rPr sz="10950" b="1" spc="45" dirty="0">
                <a:latin typeface="Arial"/>
                <a:cs typeface="Arial"/>
              </a:rPr>
              <a:t> </a:t>
            </a:r>
            <a:r>
              <a:rPr sz="10950" b="1" spc="75" dirty="0">
                <a:latin typeface="Arial"/>
                <a:cs typeface="Arial"/>
              </a:rPr>
              <a:t>of</a:t>
            </a:r>
            <a:endParaRPr sz="10950" dirty="0">
              <a:latin typeface="Arial"/>
              <a:cs typeface="Arial"/>
            </a:endParaRPr>
          </a:p>
          <a:p>
            <a:pPr marL="12700">
              <a:lnSpc>
                <a:spcPts val="12075"/>
              </a:lnSpc>
            </a:pPr>
            <a:r>
              <a:rPr sz="10950" b="1" spc="-270" dirty="0">
                <a:latin typeface="Arial"/>
                <a:cs typeface="Arial"/>
              </a:rPr>
              <a:t>Food</a:t>
            </a:r>
            <a:r>
              <a:rPr sz="10950" b="1" spc="-95" dirty="0">
                <a:latin typeface="Arial"/>
                <a:cs typeface="Arial"/>
              </a:rPr>
              <a:t> </a:t>
            </a:r>
            <a:r>
              <a:rPr sz="10950" b="1" dirty="0">
                <a:latin typeface="Arial"/>
                <a:cs typeface="Arial"/>
              </a:rPr>
              <a:t>and</a:t>
            </a:r>
            <a:r>
              <a:rPr sz="10950" b="1" spc="-95" dirty="0">
                <a:latin typeface="Arial"/>
                <a:cs typeface="Arial"/>
              </a:rPr>
              <a:t> </a:t>
            </a:r>
            <a:r>
              <a:rPr sz="10950" b="1" spc="-105" dirty="0">
                <a:latin typeface="Arial"/>
                <a:cs typeface="Arial"/>
              </a:rPr>
              <a:t>Beverage</a:t>
            </a:r>
            <a:endParaRPr sz="1095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86400" y="3162300"/>
            <a:ext cx="5773420" cy="170174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30"/>
              </a:spcBef>
            </a:pPr>
            <a:r>
              <a:rPr sz="10950" b="1" spc="-10" dirty="0">
                <a:solidFill>
                  <a:srgbClr val="FFFFFF"/>
                </a:solidFill>
                <a:latin typeface="Arial"/>
                <a:cs typeface="Arial"/>
              </a:rPr>
              <a:t>Industry</a:t>
            </a:r>
            <a:endParaRPr sz="10950" dirty="0">
              <a:latin typeface="Arial"/>
              <a:cs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0D5079-90E7-B4F0-13A6-C04A3D5ED1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602" y="5095883"/>
            <a:ext cx="8796497" cy="4660796"/>
          </a:xfrm>
          <a:prstGeom prst="rect">
            <a:avLst/>
          </a:prstGeom>
          <a:effectLst>
            <a:outerShdw blurRad="50800" dist="25400" dir="5400000" algn="ctr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0849610" h="10287000">
                <a:moveTo>
                  <a:pt x="10849356" y="0"/>
                </a:moveTo>
                <a:lnTo>
                  <a:pt x="0" y="0"/>
                </a:lnTo>
                <a:lnTo>
                  <a:pt x="0" y="10287000"/>
                </a:lnTo>
                <a:lnTo>
                  <a:pt x="10849356" y="10287000"/>
                </a:lnTo>
                <a:lnTo>
                  <a:pt x="10849356" y="0"/>
                </a:lnTo>
                <a:close/>
              </a:path>
            </a:pathLst>
          </a:custGeom>
          <a:solidFill>
            <a:srgbClr val="211D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10" dirty="0">
                <a:latin typeface="Arial MT"/>
                <a:cs typeface="Arial MT"/>
              </a:rPr>
              <a:t>Contents</a:t>
            </a:r>
            <a:endParaRPr sz="80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29436" y="1868857"/>
            <a:ext cx="6591300" cy="7036434"/>
          </a:xfrm>
          <a:prstGeom prst="rect">
            <a:avLst/>
          </a:prstGeom>
        </p:spPr>
        <p:txBody>
          <a:bodyPr vert="horz" wrap="square" lIns="0" tIns="441325" rIns="0" bIns="0" rtlCol="0">
            <a:spAutoFit/>
          </a:bodyPr>
          <a:lstStyle/>
          <a:p>
            <a:pPr marL="536575" indent="-523875">
              <a:lnSpc>
                <a:spcPct val="100000"/>
              </a:lnSpc>
              <a:spcBef>
                <a:spcPts val="3475"/>
              </a:spcBef>
              <a:buChar char="•"/>
              <a:tabLst>
                <a:tab pos="536575" algn="l"/>
              </a:tabLst>
            </a:pPr>
            <a:r>
              <a:rPr sz="4850" spc="120" dirty="0">
                <a:solidFill>
                  <a:srgbClr val="FFFFFF"/>
                </a:solidFill>
                <a:latin typeface="Arial MT"/>
                <a:cs typeface="Arial MT"/>
              </a:rPr>
              <a:t>Introduction</a:t>
            </a:r>
            <a:endParaRPr sz="4850" dirty="0">
              <a:latin typeface="Arial MT"/>
              <a:cs typeface="Arial MT"/>
            </a:endParaRPr>
          </a:p>
          <a:p>
            <a:pPr marL="536575" indent="-523875">
              <a:lnSpc>
                <a:spcPct val="100000"/>
              </a:lnSpc>
              <a:spcBef>
                <a:spcPts val="3375"/>
              </a:spcBef>
              <a:buChar char="•"/>
              <a:tabLst>
                <a:tab pos="536575" algn="l"/>
              </a:tabLst>
            </a:pPr>
            <a:r>
              <a:rPr sz="4850" spc="50" dirty="0">
                <a:solidFill>
                  <a:srgbClr val="FFFFFF"/>
                </a:solidFill>
                <a:latin typeface="Arial MT"/>
                <a:cs typeface="Arial MT"/>
              </a:rPr>
              <a:t>Objectives</a:t>
            </a:r>
            <a:endParaRPr sz="4850" dirty="0">
              <a:latin typeface="Arial MT"/>
              <a:cs typeface="Arial MT"/>
            </a:endParaRPr>
          </a:p>
          <a:p>
            <a:pPr marL="536575" indent="-523875">
              <a:lnSpc>
                <a:spcPct val="100000"/>
              </a:lnSpc>
              <a:spcBef>
                <a:spcPts val="3385"/>
              </a:spcBef>
              <a:buChar char="•"/>
              <a:tabLst>
                <a:tab pos="536575" algn="l"/>
              </a:tabLst>
            </a:pPr>
            <a:r>
              <a:rPr sz="4850" spc="65" dirty="0">
                <a:solidFill>
                  <a:srgbClr val="FFFFFF"/>
                </a:solidFill>
                <a:latin typeface="Arial MT"/>
                <a:cs typeface="Arial MT"/>
              </a:rPr>
              <a:t>Project</a:t>
            </a:r>
            <a:r>
              <a:rPr sz="4850" spc="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850" spc="105" dirty="0">
                <a:solidFill>
                  <a:srgbClr val="FFFFFF"/>
                </a:solidFill>
                <a:latin typeface="Arial MT"/>
                <a:cs typeface="Arial MT"/>
              </a:rPr>
              <a:t>Overview</a:t>
            </a:r>
            <a:endParaRPr sz="4850" dirty="0">
              <a:latin typeface="Arial MT"/>
              <a:cs typeface="Arial MT"/>
            </a:endParaRPr>
          </a:p>
          <a:p>
            <a:pPr marL="536575" indent="-523875">
              <a:lnSpc>
                <a:spcPct val="100000"/>
              </a:lnSpc>
              <a:spcBef>
                <a:spcPts val="3385"/>
              </a:spcBef>
              <a:buChar char="•"/>
              <a:tabLst>
                <a:tab pos="536575" algn="l"/>
              </a:tabLst>
            </a:pPr>
            <a:r>
              <a:rPr sz="4850" spc="80" dirty="0">
                <a:solidFill>
                  <a:srgbClr val="FFFFFF"/>
                </a:solidFill>
                <a:latin typeface="Arial MT"/>
                <a:cs typeface="Arial MT"/>
              </a:rPr>
              <a:t>Dataset </a:t>
            </a:r>
            <a:r>
              <a:rPr sz="4850" spc="105" dirty="0">
                <a:solidFill>
                  <a:srgbClr val="FFFFFF"/>
                </a:solidFill>
                <a:latin typeface="Arial MT"/>
                <a:cs typeface="Arial MT"/>
              </a:rPr>
              <a:t>Overview</a:t>
            </a:r>
            <a:endParaRPr sz="4850" dirty="0">
              <a:latin typeface="Arial MT"/>
              <a:cs typeface="Arial MT"/>
            </a:endParaRPr>
          </a:p>
          <a:p>
            <a:pPr marL="536575" indent="-523875">
              <a:lnSpc>
                <a:spcPct val="100000"/>
              </a:lnSpc>
              <a:spcBef>
                <a:spcPts val="3375"/>
              </a:spcBef>
              <a:buChar char="•"/>
              <a:tabLst>
                <a:tab pos="536575" algn="l"/>
              </a:tabLst>
            </a:pPr>
            <a:r>
              <a:rPr sz="4850" spc="85" dirty="0">
                <a:solidFill>
                  <a:srgbClr val="FFFFFF"/>
                </a:solidFill>
                <a:latin typeface="Arial MT"/>
                <a:cs typeface="Arial MT"/>
              </a:rPr>
              <a:t>Analysis</a:t>
            </a:r>
            <a:r>
              <a:rPr sz="4850" spc="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850" spc="60" dirty="0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sz="4850" spc="90" dirty="0">
                <a:solidFill>
                  <a:srgbClr val="FFFFFF"/>
                </a:solidFill>
                <a:latin typeface="Arial MT"/>
                <a:cs typeface="Arial MT"/>
              </a:rPr>
              <a:t>Insights</a:t>
            </a:r>
            <a:endParaRPr sz="4850" dirty="0">
              <a:latin typeface="Arial MT"/>
              <a:cs typeface="Arial MT"/>
            </a:endParaRPr>
          </a:p>
          <a:p>
            <a:pPr marL="536575" indent="-523875">
              <a:lnSpc>
                <a:spcPct val="100000"/>
              </a:lnSpc>
              <a:spcBef>
                <a:spcPts val="3385"/>
              </a:spcBef>
              <a:buChar char="•"/>
              <a:tabLst>
                <a:tab pos="536575" algn="l"/>
              </a:tabLst>
            </a:pPr>
            <a:r>
              <a:rPr sz="4850" spc="-10" dirty="0">
                <a:solidFill>
                  <a:srgbClr val="FFFFFF"/>
                </a:solidFill>
                <a:latin typeface="Arial MT"/>
                <a:cs typeface="Arial MT"/>
              </a:rPr>
              <a:t>Conclusion</a:t>
            </a:r>
            <a:endParaRPr sz="4850" dirty="0">
              <a:latin typeface="Arial MT"/>
              <a:cs typeface="Arial M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FC2CB0-B4F0-091F-181A-6950AD1906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058400" y="287526"/>
            <a:ext cx="8153400" cy="988517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-507" y="-1447"/>
            <a:ext cx="18288507" cy="10287000"/>
          </a:xfrm>
          <a:custGeom>
            <a:avLst/>
            <a:gdLst/>
            <a:ahLst/>
            <a:cxnLst/>
            <a:rect l="l" t="t" r="r" b="b"/>
            <a:pathLst>
              <a:path w="10589260" h="10287000">
                <a:moveTo>
                  <a:pt x="0" y="10287000"/>
                </a:moveTo>
                <a:lnTo>
                  <a:pt x="10588752" y="10287000"/>
                </a:lnTo>
                <a:lnTo>
                  <a:pt x="10588752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-1219200" y="287527"/>
            <a:ext cx="14630399" cy="124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268209" algn="l">
              <a:lnSpc>
                <a:spcPct val="100000"/>
              </a:lnSpc>
              <a:spcBef>
                <a:spcPts val="100"/>
              </a:spcBef>
            </a:pPr>
            <a:r>
              <a:rPr sz="8000" spc="90" dirty="0">
                <a:latin typeface="Arial MT"/>
                <a:cs typeface="Arial MT"/>
              </a:rPr>
              <a:t>Introduction</a:t>
            </a:r>
            <a:endParaRPr sz="8000" dirty="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1870860"/>
            <a:ext cx="17688051" cy="537256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algn="just">
              <a:lnSpc>
                <a:spcPct val="118300"/>
              </a:lnSpc>
              <a:spcBef>
                <a:spcPts val="50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3000" spc="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Arial MT"/>
                <a:cs typeface="Arial MT"/>
              </a:rPr>
              <a:t>food</a:t>
            </a:r>
            <a:r>
              <a:rPr sz="3000" spc="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3000" spc="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beverage</a:t>
            </a:r>
            <a:r>
              <a:rPr sz="3000" spc="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industry</a:t>
            </a:r>
            <a:r>
              <a:rPr sz="3000" spc="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covers</a:t>
            </a:r>
            <a:r>
              <a:rPr sz="3000" spc="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3000" spc="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full</a:t>
            </a:r>
            <a:r>
              <a:rPr sz="3000" spc="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spectrum </a:t>
            </a:r>
            <a:r>
              <a:rPr sz="2950" spc="80" dirty="0">
                <a:solidFill>
                  <a:srgbClr val="FFFFFF"/>
                </a:solidFill>
                <a:latin typeface="Arial MT"/>
                <a:cs typeface="Arial MT"/>
              </a:rPr>
              <a:t>from</a:t>
            </a:r>
            <a:r>
              <a:rPr sz="2950" spc="23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50" dirty="0">
                <a:solidFill>
                  <a:srgbClr val="FFFFFF"/>
                </a:solidFill>
                <a:latin typeface="Arial MT"/>
                <a:cs typeface="Arial MT"/>
              </a:rPr>
              <a:t>production</a:t>
            </a:r>
            <a:r>
              <a:rPr sz="2950" spc="23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95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950" spc="23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retail,</a:t>
            </a:r>
            <a:r>
              <a:rPr sz="2950" spc="23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driven</a:t>
            </a:r>
            <a:r>
              <a:rPr sz="2950" spc="24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75" dirty="0">
                <a:solidFill>
                  <a:srgbClr val="FFFFFF"/>
                </a:solidFill>
                <a:latin typeface="Arial MT"/>
                <a:cs typeface="Arial MT"/>
              </a:rPr>
              <a:t>by</a:t>
            </a:r>
            <a:r>
              <a:rPr sz="2950" spc="22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110" dirty="0">
                <a:solidFill>
                  <a:srgbClr val="FFFFFF"/>
                </a:solidFill>
                <a:latin typeface="Arial MT"/>
                <a:cs typeface="Arial MT"/>
              </a:rPr>
              <a:t>growing</a:t>
            </a:r>
            <a:r>
              <a:rPr sz="2950" spc="23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global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populations</a:t>
            </a:r>
            <a:r>
              <a:rPr sz="2950" spc="7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950" spc="8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rising</a:t>
            </a:r>
            <a:r>
              <a:rPr sz="2950" spc="7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incomes.</a:t>
            </a:r>
            <a:r>
              <a:rPr sz="2950" spc="7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Key</a:t>
            </a:r>
            <a:r>
              <a:rPr sz="2950" spc="6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trends</a:t>
            </a:r>
            <a:r>
              <a:rPr sz="2950" spc="7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include</a:t>
            </a:r>
            <a:r>
              <a:rPr sz="2950" spc="7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-50" dirty="0">
                <a:solidFill>
                  <a:srgbClr val="FFFFFF"/>
                </a:solidFill>
                <a:latin typeface="Arial MT"/>
                <a:cs typeface="Arial MT"/>
              </a:rPr>
              <a:t>a </a:t>
            </a:r>
            <a:r>
              <a:rPr sz="2950" spc="75" dirty="0">
                <a:solidFill>
                  <a:srgbClr val="FFFFFF"/>
                </a:solidFill>
                <a:latin typeface="Arial MT"/>
                <a:cs typeface="Arial MT"/>
              </a:rPr>
              <a:t>shift</a:t>
            </a:r>
            <a:r>
              <a:rPr sz="2950" spc="-3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105" dirty="0">
                <a:solidFill>
                  <a:srgbClr val="FFFFFF"/>
                </a:solidFill>
                <a:latin typeface="Arial MT"/>
                <a:cs typeface="Arial MT"/>
              </a:rPr>
              <a:t>toward</a:t>
            </a:r>
            <a:r>
              <a:rPr sz="2950" spc="-2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healthier,</a:t>
            </a:r>
            <a:r>
              <a:rPr sz="2950" spc="-2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organic</a:t>
            </a:r>
            <a:r>
              <a:rPr sz="2950" spc="-2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products</a:t>
            </a:r>
            <a:r>
              <a:rPr sz="2950" spc="-2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950" spc="-4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increased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focus</a:t>
            </a:r>
            <a:r>
              <a:rPr sz="3000" spc="4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on</a:t>
            </a:r>
            <a:r>
              <a:rPr sz="3000" spc="4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sustainability,</a:t>
            </a:r>
            <a:r>
              <a:rPr sz="3000" spc="4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spc="145" dirty="0">
                <a:solidFill>
                  <a:srgbClr val="FFFFFF"/>
                </a:solidFill>
                <a:latin typeface="Arial MT"/>
                <a:cs typeface="Arial MT"/>
              </a:rPr>
              <a:t>with</a:t>
            </a:r>
            <a:r>
              <a:rPr sz="3000" spc="4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many</a:t>
            </a:r>
            <a:r>
              <a:rPr sz="3000" spc="4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companies</a:t>
            </a:r>
            <a:r>
              <a:rPr sz="3000" spc="4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spc="40" dirty="0">
                <a:solidFill>
                  <a:srgbClr val="FFFFFF"/>
                </a:solidFill>
                <a:latin typeface="Arial MT"/>
                <a:cs typeface="Arial MT"/>
              </a:rPr>
              <a:t>adopting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eco-</a:t>
            </a:r>
            <a:r>
              <a:rPr sz="2950" spc="55" dirty="0">
                <a:solidFill>
                  <a:srgbClr val="FFFFFF"/>
                </a:solidFill>
                <a:latin typeface="Arial MT"/>
                <a:cs typeface="Arial MT"/>
              </a:rPr>
              <a:t>friendly</a:t>
            </a:r>
            <a:r>
              <a:rPr sz="2950" spc="69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practices.</a:t>
            </a:r>
            <a:r>
              <a:rPr sz="2950" spc="69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Technological</a:t>
            </a:r>
            <a:r>
              <a:rPr sz="2950" spc="70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advancements,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such</a:t>
            </a:r>
            <a:r>
              <a:rPr sz="2950" spc="2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as</a:t>
            </a:r>
            <a:r>
              <a:rPr sz="2950" spc="2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50" dirty="0">
                <a:solidFill>
                  <a:srgbClr val="FFFFFF"/>
                </a:solidFill>
                <a:latin typeface="Arial MT"/>
                <a:cs typeface="Arial MT"/>
              </a:rPr>
              <a:t>automation</a:t>
            </a:r>
            <a:r>
              <a:rPr sz="2950" spc="2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950" spc="2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105" dirty="0">
                <a:solidFill>
                  <a:srgbClr val="FFFFFF"/>
                </a:solidFill>
                <a:latin typeface="Arial MT"/>
                <a:cs typeface="Arial MT"/>
              </a:rPr>
              <a:t>e-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commerce,</a:t>
            </a:r>
            <a:r>
              <a:rPr sz="2950" spc="2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are</a:t>
            </a:r>
            <a:r>
              <a:rPr sz="2950" spc="2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reshaping</a:t>
            </a:r>
            <a:r>
              <a:rPr sz="2950" spc="2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25" dirty="0">
                <a:solidFill>
                  <a:srgbClr val="FFFFFF"/>
                </a:solidFill>
                <a:latin typeface="Arial MT"/>
                <a:cs typeface="Arial MT"/>
              </a:rPr>
              <a:t>the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sector.</a:t>
            </a:r>
            <a:endParaRPr sz="295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819"/>
              </a:spcBef>
            </a:pPr>
            <a:endParaRPr sz="2950" dirty="0">
              <a:latin typeface="Arial MT"/>
              <a:cs typeface="Arial MT"/>
            </a:endParaRPr>
          </a:p>
          <a:p>
            <a:pPr marL="12700" marR="5715" algn="just">
              <a:lnSpc>
                <a:spcPct val="118300"/>
              </a:lnSpc>
            </a:pP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Challenges</a:t>
            </a:r>
            <a:r>
              <a:rPr sz="2950" spc="14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like</a:t>
            </a:r>
            <a:r>
              <a:rPr sz="2950" spc="145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supply</a:t>
            </a:r>
            <a:r>
              <a:rPr sz="2950" spc="14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chain</a:t>
            </a:r>
            <a:r>
              <a:rPr sz="2950" spc="14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45" dirty="0">
                <a:solidFill>
                  <a:srgbClr val="FFFFFF"/>
                </a:solidFill>
                <a:latin typeface="Arial MT"/>
                <a:cs typeface="Arial MT"/>
              </a:rPr>
              <a:t>disruptions</a:t>
            </a:r>
            <a:r>
              <a:rPr sz="2950" spc="14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950" spc="140" dirty="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intense </a:t>
            </a:r>
            <a:r>
              <a:rPr sz="2950" spc="55" dirty="0">
                <a:solidFill>
                  <a:srgbClr val="FFFFFF"/>
                </a:solidFill>
                <a:latin typeface="Arial MT"/>
                <a:cs typeface="Arial MT"/>
              </a:rPr>
              <a:t>competition</a:t>
            </a:r>
            <a:r>
              <a:rPr sz="2950" spc="3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persist,</a:t>
            </a:r>
            <a:r>
              <a:rPr sz="2950" spc="3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105" dirty="0">
                <a:solidFill>
                  <a:srgbClr val="FFFFFF"/>
                </a:solidFill>
                <a:latin typeface="Arial MT"/>
                <a:cs typeface="Arial MT"/>
              </a:rPr>
              <a:t>but</a:t>
            </a:r>
            <a:r>
              <a:rPr sz="2950" spc="3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50" dirty="0">
                <a:solidFill>
                  <a:srgbClr val="FFFFFF"/>
                </a:solidFill>
                <a:latin typeface="Arial MT"/>
                <a:cs typeface="Arial MT"/>
              </a:rPr>
              <a:t>opportunities</a:t>
            </a:r>
            <a:r>
              <a:rPr sz="2950" spc="3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remain</a:t>
            </a:r>
            <a:r>
              <a:rPr sz="2950" spc="3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950" spc="3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55" dirty="0">
                <a:solidFill>
                  <a:srgbClr val="FFFFFF"/>
                </a:solidFill>
                <a:latin typeface="Arial MT"/>
                <a:cs typeface="Arial MT"/>
              </a:rPr>
              <a:t>product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innovation</a:t>
            </a:r>
            <a:r>
              <a:rPr sz="2950" spc="3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950" spc="3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expanding</a:t>
            </a:r>
            <a:r>
              <a:rPr sz="2950" spc="3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70" dirty="0">
                <a:solidFill>
                  <a:srgbClr val="FFFFFF"/>
                </a:solidFill>
                <a:latin typeface="Arial MT"/>
                <a:cs typeface="Arial MT"/>
              </a:rPr>
              <a:t>into</a:t>
            </a:r>
            <a:r>
              <a:rPr sz="2950" spc="3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125" dirty="0">
                <a:solidFill>
                  <a:srgbClr val="FFFFFF"/>
                </a:solidFill>
                <a:latin typeface="Arial MT"/>
                <a:cs typeface="Arial MT"/>
              </a:rPr>
              <a:t>new</a:t>
            </a:r>
            <a:r>
              <a:rPr sz="2950" spc="3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markets.</a:t>
            </a:r>
            <a:r>
              <a:rPr sz="2950" spc="3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Embracing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digital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spc="-20" dirty="0">
                <a:solidFill>
                  <a:srgbClr val="FFFFFF"/>
                </a:solidFill>
                <a:latin typeface="Arial MT"/>
                <a:cs typeface="Arial MT"/>
              </a:rPr>
              <a:t>sales</a:t>
            </a:r>
            <a:r>
              <a:rPr sz="30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channels</a:t>
            </a:r>
            <a:r>
              <a:rPr sz="30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Arial MT"/>
                <a:cs typeface="Arial MT"/>
              </a:rPr>
              <a:t>further</a:t>
            </a:r>
            <a:r>
              <a:rPr sz="30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spc="-25" dirty="0">
                <a:solidFill>
                  <a:srgbClr val="FFFFFF"/>
                </a:solidFill>
                <a:latin typeface="Arial MT"/>
                <a:cs typeface="Arial MT"/>
              </a:rPr>
              <a:t>enhances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Arial MT"/>
                <a:cs typeface="Arial MT"/>
              </a:rPr>
              <a:t>growth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 potential.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Overall,</a:t>
            </a:r>
            <a:r>
              <a:rPr sz="2950" spc="3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5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950" spc="3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55" dirty="0">
                <a:solidFill>
                  <a:srgbClr val="FFFFFF"/>
                </a:solidFill>
                <a:latin typeface="Arial MT"/>
                <a:cs typeface="Arial MT"/>
              </a:rPr>
              <a:t>industry</a:t>
            </a:r>
            <a:r>
              <a:rPr sz="2950" spc="3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is</a:t>
            </a:r>
            <a:r>
              <a:rPr sz="2950" spc="3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evolving</a:t>
            </a:r>
            <a:r>
              <a:rPr sz="2950" spc="3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rapidly</a:t>
            </a:r>
            <a:r>
              <a:rPr sz="2950" spc="3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165" dirty="0">
                <a:solidFill>
                  <a:srgbClr val="FFFFFF"/>
                </a:solidFill>
                <a:latin typeface="Arial MT"/>
                <a:cs typeface="Arial MT"/>
              </a:rPr>
              <a:t>with</a:t>
            </a:r>
            <a:r>
              <a:rPr sz="2950" spc="3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substantial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prospects</a:t>
            </a:r>
            <a:r>
              <a:rPr sz="2950" spc="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80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2950" spc="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50" dirty="0">
                <a:solidFill>
                  <a:srgbClr val="FFFFFF"/>
                </a:solidFill>
                <a:latin typeface="Arial MT"/>
                <a:cs typeface="Arial MT"/>
              </a:rPr>
              <a:t>adaptation</a:t>
            </a:r>
            <a:r>
              <a:rPr sz="2950" spc="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950" spc="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success.</a:t>
            </a:r>
            <a:endParaRPr sz="295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9935" y="465530"/>
            <a:ext cx="4924425" cy="12458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000" b="1" spc="-185" dirty="0">
                <a:solidFill>
                  <a:srgbClr val="080404"/>
                </a:solidFill>
                <a:latin typeface="Arial"/>
                <a:cs typeface="Arial"/>
              </a:rPr>
              <a:t>Objectives</a:t>
            </a:r>
            <a:endParaRPr sz="8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49935" y="2577211"/>
            <a:ext cx="11389360" cy="65639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95"/>
              </a:spcBef>
            </a:pP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The</a:t>
            </a:r>
            <a:r>
              <a:rPr sz="3100" b="1" spc="39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20" dirty="0">
                <a:solidFill>
                  <a:srgbClr val="080404"/>
                </a:solidFill>
                <a:latin typeface="Arial"/>
                <a:cs typeface="Arial"/>
              </a:rPr>
              <a:t>Objective</a:t>
            </a:r>
            <a:r>
              <a:rPr sz="3100" b="1" spc="39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of</a:t>
            </a:r>
            <a:r>
              <a:rPr sz="3100" b="1" spc="400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this</a:t>
            </a:r>
            <a:r>
              <a:rPr sz="3100" b="1" spc="400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Power</a:t>
            </a:r>
            <a:r>
              <a:rPr sz="3100" b="1" spc="40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BI</a:t>
            </a:r>
            <a:r>
              <a:rPr sz="3100" b="1" spc="39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project</a:t>
            </a:r>
            <a:r>
              <a:rPr sz="3100" b="1" spc="390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is</a:t>
            </a:r>
            <a:r>
              <a:rPr sz="3100" b="1" spc="390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to</a:t>
            </a:r>
            <a:r>
              <a:rPr sz="3100" b="1" spc="39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analyze</a:t>
            </a:r>
            <a:r>
              <a:rPr sz="3100" b="1" spc="39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45" dirty="0">
                <a:solidFill>
                  <a:srgbClr val="080404"/>
                </a:solidFill>
                <a:latin typeface="Arial"/>
                <a:cs typeface="Arial"/>
              </a:rPr>
              <a:t>survey</a:t>
            </a:r>
            <a:endParaRPr sz="3100">
              <a:latin typeface="Arial"/>
              <a:cs typeface="Arial"/>
            </a:endParaRPr>
          </a:p>
          <a:p>
            <a:pPr marL="12700" marR="5080" algn="just">
              <a:lnSpc>
                <a:spcPct val="177400"/>
              </a:lnSpc>
            </a:pP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responses</a:t>
            </a:r>
            <a:r>
              <a:rPr sz="3100" b="1" spc="75" dirty="0">
                <a:solidFill>
                  <a:srgbClr val="080404"/>
                </a:solidFill>
                <a:latin typeface="Arial"/>
                <a:cs typeface="Arial"/>
              </a:rPr>
              <a:t> 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from</a:t>
            </a:r>
            <a:r>
              <a:rPr sz="3100" b="1" spc="80" dirty="0">
                <a:solidFill>
                  <a:srgbClr val="080404"/>
                </a:solidFill>
                <a:latin typeface="Arial"/>
                <a:cs typeface="Arial"/>
              </a:rPr>
              <a:t> 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the</a:t>
            </a:r>
            <a:r>
              <a:rPr sz="3100" b="1" spc="70" dirty="0">
                <a:solidFill>
                  <a:srgbClr val="080404"/>
                </a:solidFill>
                <a:latin typeface="Arial"/>
                <a:cs typeface="Arial"/>
              </a:rPr>
              <a:t> 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food</a:t>
            </a:r>
            <a:r>
              <a:rPr sz="3100" b="1" spc="85" dirty="0">
                <a:solidFill>
                  <a:srgbClr val="080404"/>
                </a:solidFill>
                <a:latin typeface="Arial"/>
                <a:cs typeface="Arial"/>
              </a:rPr>
              <a:t> 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and</a:t>
            </a:r>
            <a:r>
              <a:rPr sz="3100" b="1" spc="80" dirty="0">
                <a:solidFill>
                  <a:srgbClr val="080404"/>
                </a:solidFill>
                <a:latin typeface="Arial"/>
                <a:cs typeface="Arial"/>
              </a:rPr>
              <a:t> 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beverage</a:t>
            </a:r>
            <a:r>
              <a:rPr sz="3100" b="1" spc="80" dirty="0">
                <a:solidFill>
                  <a:srgbClr val="080404"/>
                </a:solidFill>
                <a:latin typeface="Arial"/>
                <a:cs typeface="Arial"/>
              </a:rPr>
              <a:t> 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industry</a:t>
            </a:r>
            <a:r>
              <a:rPr sz="3100" b="1" spc="80" dirty="0">
                <a:solidFill>
                  <a:srgbClr val="080404"/>
                </a:solidFill>
                <a:latin typeface="Arial"/>
                <a:cs typeface="Arial"/>
              </a:rPr>
              <a:t> 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to</a:t>
            </a:r>
            <a:r>
              <a:rPr sz="3100" b="1" spc="70" dirty="0">
                <a:solidFill>
                  <a:srgbClr val="080404"/>
                </a:solidFill>
                <a:latin typeface="Arial"/>
                <a:cs typeface="Arial"/>
              </a:rPr>
              <a:t>  </a:t>
            </a:r>
            <a:r>
              <a:rPr sz="3100" b="1" spc="-20" dirty="0">
                <a:solidFill>
                  <a:srgbClr val="080404"/>
                </a:solidFill>
                <a:latin typeface="Arial"/>
                <a:cs typeface="Arial"/>
              </a:rPr>
              <a:t>gain </a:t>
            </a:r>
            <a:r>
              <a:rPr sz="3100" b="1" spc="-85" dirty="0">
                <a:solidFill>
                  <a:srgbClr val="080404"/>
                </a:solidFill>
                <a:latin typeface="Arial"/>
                <a:cs typeface="Arial"/>
              </a:rPr>
              <a:t>insights</a:t>
            </a:r>
            <a:r>
              <a:rPr sz="3100" b="1" spc="-13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into</a:t>
            </a:r>
            <a:r>
              <a:rPr sz="3100" b="1" spc="-12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110" dirty="0">
                <a:solidFill>
                  <a:srgbClr val="080404"/>
                </a:solidFill>
                <a:latin typeface="Arial"/>
                <a:cs typeface="Arial"/>
              </a:rPr>
              <a:t>consumer</a:t>
            </a:r>
            <a:r>
              <a:rPr sz="3100" b="1" spc="-10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75" dirty="0">
                <a:solidFill>
                  <a:srgbClr val="080404"/>
                </a:solidFill>
                <a:latin typeface="Arial"/>
                <a:cs typeface="Arial"/>
              </a:rPr>
              <a:t>behavior,</a:t>
            </a:r>
            <a:r>
              <a:rPr sz="3100" b="1" spc="-130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75" dirty="0">
                <a:solidFill>
                  <a:srgbClr val="080404"/>
                </a:solidFill>
                <a:latin typeface="Arial"/>
                <a:cs typeface="Arial"/>
              </a:rPr>
              <a:t>preferences,</a:t>
            </a:r>
            <a:r>
              <a:rPr sz="3100" b="1" spc="-13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and</a:t>
            </a:r>
            <a:r>
              <a:rPr sz="3100" b="1" spc="-100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40" dirty="0">
                <a:solidFill>
                  <a:srgbClr val="080404"/>
                </a:solidFill>
                <a:latin typeface="Arial"/>
                <a:cs typeface="Arial"/>
              </a:rPr>
              <a:t>perceptions.</a:t>
            </a:r>
            <a:endParaRPr sz="3100">
              <a:latin typeface="Arial"/>
              <a:cs typeface="Arial"/>
            </a:endParaRPr>
          </a:p>
          <a:p>
            <a:pPr marL="12700" marR="4970145" algn="just">
              <a:lnSpc>
                <a:spcPct val="177400"/>
              </a:lnSpc>
              <a:spcBef>
                <a:spcPts val="1565"/>
              </a:spcBef>
            </a:pP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The</a:t>
            </a:r>
            <a:r>
              <a:rPr sz="3100" b="1" spc="19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35" dirty="0">
                <a:solidFill>
                  <a:srgbClr val="080404"/>
                </a:solidFill>
                <a:latin typeface="Arial"/>
                <a:cs typeface="Arial"/>
              </a:rPr>
              <a:t>analysis</a:t>
            </a:r>
            <a:r>
              <a:rPr sz="3100" b="1" spc="204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will</a:t>
            </a:r>
            <a:r>
              <a:rPr sz="3100" b="1" spc="200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help</a:t>
            </a:r>
            <a:r>
              <a:rPr sz="3100" b="1" spc="204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identify</a:t>
            </a:r>
            <a:r>
              <a:rPr sz="3100" b="1" spc="19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25" dirty="0">
                <a:solidFill>
                  <a:srgbClr val="080404"/>
                </a:solidFill>
                <a:latin typeface="Arial"/>
                <a:cs typeface="Arial"/>
              </a:rPr>
              <a:t>key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trends,</a:t>
            </a:r>
            <a:r>
              <a:rPr sz="3100" b="1" spc="595" dirty="0">
                <a:solidFill>
                  <a:srgbClr val="080404"/>
                </a:solidFill>
                <a:latin typeface="Arial"/>
                <a:cs typeface="Arial"/>
              </a:rPr>
              <a:t>    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understand</a:t>
            </a:r>
            <a:r>
              <a:rPr sz="3100" b="1" spc="605" dirty="0">
                <a:solidFill>
                  <a:srgbClr val="080404"/>
                </a:solidFill>
                <a:latin typeface="Arial"/>
                <a:cs typeface="Arial"/>
              </a:rPr>
              <a:t>     </a:t>
            </a:r>
            <a:r>
              <a:rPr sz="3100" b="1" spc="-25" dirty="0">
                <a:solidFill>
                  <a:srgbClr val="080404"/>
                </a:solidFill>
                <a:latin typeface="Arial"/>
                <a:cs typeface="Arial"/>
              </a:rPr>
              <a:t>brand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perception,</a:t>
            </a:r>
            <a:r>
              <a:rPr sz="3100" b="1" spc="60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and</a:t>
            </a:r>
            <a:r>
              <a:rPr sz="3100" b="1" spc="60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explore</a:t>
            </a:r>
            <a:r>
              <a:rPr sz="3100" b="1" spc="60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30" dirty="0">
                <a:solidFill>
                  <a:srgbClr val="080404"/>
                </a:solidFill>
                <a:latin typeface="Arial"/>
                <a:cs typeface="Arial"/>
              </a:rPr>
              <a:t>potential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areas</a:t>
            </a:r>
            <a:r>
              <a:rPr sz="3100" b="1" spc="27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for</a:t>
            </a:r>
            <a:r>
              <a:rPr sz="3100" b="1" spc="29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improvement</a:t>
            </a:r>
            <a:r>
              <a:rPr sz="3100" b="1" spc="27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in</a:t>
            </a:r>
            <a:r>
              <a:rPr sz="3100" b="1" spc="28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40" dirty="0">
                <a:solidFill>
                  <a:srgbClr val="080404"/>
                </a:solidFill>
                <a:latin typeface="Arial"/>
                <a:cs typeface="Arial"/>
              </a:rPr>
              <a:t>product </a:t>
            </a:r>
            <a:r>
              <a:rPr sz="3100" b="1" spc="-50" dirty="0">
                <a:solidFill>
                  <a:srgbClr val="080404"/>
                </a:solidFill>
                <a:latin typeface="Arial"/>
                <a:cs typeface="Arial"/>
              </a:rPr>
              <a:t>offerings</a:t>
            </a:r>
            <a:r>
              <a:rPr sz="3100" b="1" spc="-170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dirty="0">
                <a:solidFill>
                  <a:srgbClr val="080404"/>
                </a:solidFill>
                <a:latin typeface="Arial"/>
                <a:cs typeface="Arial"/>
              </a:rPr>
              <a:t>and</a:t>
            </a:r>
            <a:r>
              <a:rPr sz="3100" b="1" spc="-175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35" dirty="0">
                <a:solidFill>
                  <a:srgbClr val="080404"/>
                </a:solidFill>
                <a:latin typeface="Arial"/>
                <a:cs typeface="Arial"/>
              </a:rPr>
              <a:t>marketing</a:t>
            </a:r>
            <a:r>
              <a:rPr sz="3100" b="1" spc="-180" dirty="0">
                <a:solidFill>
                  <a:srgbClr val="080404"/>
                </a:solidFill>
                <a:latin typeface="Arial"/>
                <a:cs typeface="Arial"/>
              </a:rPr>
              <a:t> </a:t>
            </a:r>
            <a:r>
              <a:rPr sz="3100" b="1" spc="-10" dirty="0">
                <a:solidFill>
                  <a:srgbClr val="080404"/>
                </a:solidFill>
                <a:latin typeface="Arial"/>
                <a:cs typeface="Arial"/>
              </a:rPr>
              <a:t>strategies.</a:t>
            </a:r>
            <a:endParaRPr sz="3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38100"/>
            <a:ext cx="8991600" cy="10287000"/>
          </a:xfrm>
          <a:custGeom>
            <a:avLst/>
            <a:gdLst/>
            <a:ahLst/>
            <a:cxnLst/>
            <a:rect l="l" t="t" r="r" b="b"/>
            <a:pathLst>
              <a:path w="4509770" h="10287000">
                <a:moveTo>
                  <a:pt x="4509516" y="10286996"/>
                </a:moveTo>
                <a:lnTo>
                  <a:pt x="4509516" y="0"/>
                </a:lnTo>
                <a:lnTo>
                  <a:pt x="0" y="0"/>
                </a:lnTo>
                <a:lnTo>
                  <a:pt x="0" y="10286996"/>
                </a:lnTo>
                <a:lnTo>
                  <a:pt x="4509516" y="10286996"/>
                </a:lnTo>
                <a:close/>
              </a:path>
            </a:pathLst>
          </a:custGeom>
          <a:solidFill>
            <a:srgbClr val="211D1E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228600" y="800100"/>
            <a:ext cx="7626605" cy="1074653"/>
          </a:xfrm>
          <a:prstGeom prst="rect">
            <a:avLst/>
          </a:prstGeom>
        </p:spPr>
        <p:txBody>
          <a:bodyPr vert="horz" wrap="square" lIns="0" tIns="187960" rIns="0" bIns="0" rtlCol="0">
            <a:spAutoFit/>
          </a:bodyPr>
          <a:lstStyle/>
          <a:p>
            <a:pPr marL="12700" marR="5080" indent="492125">
              <a:lnSpc>
                <a:spcPts val="6900"/>
              </a:lnSpc>
              <a:spcBef>
                <a:spcPts val="1480"/>
              </a:spcBef>
            </a:pPr>
            <a:r>
              <a:rPr sz="6600" b="1" spc="-10" dirty="0">
                <a:solidFill>
                  <a:srgbClr val="FFFFFF"/>
                </a:solidFill>
                <a:latin typeface="Arial"/>
                <a:cs typeface="Arial"/>
              </a:rPr>
              <a:t>Project</a:t>
            </a:r>
            <a:r>
              <a:rPr lang="en-IN" sz="6600" b="1" spc="-10" dirty="0">
                <a:solidFill>
                  <a:srgbClr val="FFFFFF"/>
                </a:solidFill>
                <a:latin typeface="Arial"/>
                <a:cs typeface="Arial"/>
              </a:rPr>
              <a:t> Overview</a:t>
            </a:r>
            <a:endParaRPr sz="66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571735" y="378027"/>
            <a:ext cx="8056245" cy="162623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algn="just">
              <a:lnSpc>
                <a:spcPct val="117900"/>
              </a:lnSpc>
              <a:spcBef>
                <a:spcPts val="114"/>
              </a:spcBef>
            </a:pP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This</a:t>
            </a:r>
            <a:r>
              <a:rPr sz="2950" b="1" spc="42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Power</a:t>
            </a:r>
            <a:r>
              <a:rPr sz="2950" b="1" spc="409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BI</a:t>
            </a:r>
            <a:r>
              <a:rPr sz="2950" b="1" spc="42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project</a:t>
            </a:r>
            <a:r>
              <a:rPr sz="2950" b="1" spc="42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focuses</a:t>
            </a:r>
            <a:r>
              <a:rPr sz="2950" b="1" spc="41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on</a:t>
            </a:r>
            <a:r>
              <a:rPr sz="2950" b="1" spc="41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20" dirty="0">
                <a:solidFill>
                  <a:srgbClr val="3A3339"/>
                </a:solidFill>
                <a:latin typeface="Arial"/>
                <a:cs typeface="Arial"/>
              </a:rPr>
              <a:t>analyzing </a:t>
            </a:r>
            <a:r>
              <a:rPr sz="2950" b="1" spc="-55" dirty="0">
                <a:solidFill>
                  <a:srgbClr val="3A3339"/>
                </a:solidFill>
                <a:latin typeface="Arial"/>
                <a:cs typeface="Arial"/>
              </a:rPr>
              <a:t>survey</a:t>
            </a:r>
            <a:r>
              <a:rPr sz="2950" b="1" spc="-3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85" dirty="0">
                <a:solidFill>
                  <a:srgbClr val="3A3339"/>
                </a:solidFill>
                <a:latin typeface="Arial"/>
                <a:cs typeface="Arial"/>
              </a:rPr>
              <a:t>responses</a:t>
            </a:r>
            <a:r>
              <a:rPr sz="2950" b="1" spc="-6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from</a:t>
            </a:r>
            <a:r>
              <a:rPr sz="2950" b="1" spc="-5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the</a:t>
            </a:r>
            <a:r>
              <a:rPr sz="2950" b="1" spc="-6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food</a:t>
            </a:r>
            <a:r>
              <a:rPr sz="2950" b="1" spc="-4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and</a:t>
            </a:r>
            <a:r>
              <a:rPr sz="2950" b="1" spc="-6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beverage </a:t>
            </a:r>
            <a:r>
              <a:rPr sz="3000" b="1" dirty="0">
                <a:solidFill>
                  <a:srgbClr val="3A3339"/>
                </a:solidFill>
                <a:latin typeface="Arial"/>
                <a:cs typeface="Arial"/>
              </a:rPr>
              <a:t>industry</a:t>
            </a:r>
            <a:r>
              <a:rPr sz="3000" b="1" spc="340" dirty="0">
                <a:solidFill>
                  <a:srgbClr val="3A3339"/>
                </a:solidFill>
                <a:latin typeface="Arial"/>
                <a:cs typeface="Arial"/>
              </a:rPr>
              <a:t>  </a:t>
            </a:r>
            <a:r>
              <a:rPr sz="3000" b="1" dirty="0">
                <a:solidFill>
                  <a:srgbClr val="3A3339"/>
                </a:solidFill>
                <a:latin typeface="Arial"/>
                <a:cs typeface="Arial"/>
              </a:rPr>
              <a:t>to</a:t>
            </a:r>
            <a:r>
              <a:rPr sz="3000" b="1" spc="335" dirty="0">
                <a:solidFill>
                  <a:srgbClr val="3A3339"/>
                </a:solidFill>
                <a:latin typeface="Arial"/>
                <a:cs typeface="Arial"/>
              </a:rPr>
              <a:t>  </a:t>
            </a:r>
            <a:r>
              <a:rPr sz="3000" b="1" dirty="0">
                <a:solidFill>
                  <a:srgbClr val="3A3339"/>
                </a:solidFill>
                <a:latin typeface="Arial"/>
                <a:cs typeface="Arial"/>
              </a:rPr>
              <a:t>gain</a:t>
            </a:r>
            <a:r>
              <a:rPr sz="3000" b="1" spc="340" dirty="0">
                <a:solidFill>
                  <a:srgbClr val="3A3339"/>
                </a:solidFill>
                <a:latin typeface="Arial"/>
                <a:cs typeface="Arial"/>
              </a:rPr>
              <a:t>  </a:t>
            </a:r>
            <a:r>
              <a:rPr sz="3000" b="1" dirty="0">
                <a:solidFill>
                  <a:srgbClr val="3A3339"/>
                </a:solidFill>
                <a:latin typeface="Arial"/>
                <a:cs typeface="Arial"/>
              </a:rPr>
              <a:t>insights</a:t>
            </a:r>
            <a:r>
              <a:rPr sz="3000" b="1" spc="340" dirty="0">
                <a:solidFill>
                  <a:srgbClr val="3A3339"/>
                </a:solidFill>
                <a:latin typeface="Arial"/>
                <a:cs typeface="Arial"/>
              </a:rPr>
              <a:t>  </a:t>
            </a:r>
            <a:r>
              <a:rPr sz="3000" b="1" dirty="0">
                <a:solidFill>
                  <a:srgbClr val="3A3339"/>
                </a:solidFill>
                <a:latin typeface="Arial"/>
                <a:cs typeface="Arial"/>
              </a:rPr>
              <a:t>into</a:t>
            </a:r>
            <a:r>
              <a:rPr sz="3000" b="1" spc="335" dirty="0">
                <a:solidFill>
                  <a:srgbClr val="3A3339"/>
                </a:solidFill>
                <a:latin typeface="Arial"/>
                <a:cs typeface="Arial"/>
              </a:rPr>
              <a:t>  </a:t>
            </a:r>
            <a:r>
              <a:rPr sz="3000" b="1" spc="-105" dirty="0">
                <a:solidFill>
                  <a:srgbClr val="3A3339"/>
                </a:solidFill>
                <a:latin typeface="Arial"/>
                <a:cs typeface="Arial"/>
              </a:rPr>
              <a:t>consumer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571735" y="2056638"/>
            <a:ext cx="8057515" cy="4813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950" b="1" spc="-30" dirty="0">
                <a:solidFill>
                  <a:srgbClr val="3A3339"/>
                </a:solidFill>
                <a:latin typeface="Arial"/>
                <a:cs typeface="Arial"/>
              </a:rPr>
              <a:t>behavior,</a:t>
            </a:r>
            <a:r>
              <a:rPr sz="2950" b="1" spc="-10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45" dirty="0">
                <a:solidFill>
                  <a:srgbClr val="3A3339"/>
                </a:solidFill>
                <a:latin typeface="Arial"/>
                <a:cs typeface="Arial"/>
              </a:rPr>
              <a:t>preferences,</a:t>
            </a:r>
            <a:r>
              <a:rPr sz="2950" b="1" spc="-10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and</a:t>
            </a:r>
            <a:r>
              <a:rPr sz="2950" b="1" spc="-11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brand</a:t>
            </a:r>
            <a:r>
              <a:rPr sz="2950" b="1" spc="-10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40" dirty="0">
                <a:solidFill>
                  <a:srgbClr val="3A3339"/>
                </a:solidFill>
                <a:latin typeface="Arial"/>
                <a:cs typeface="Arial"/>
              </a:rPr>
              <a:t>perceptions.</a:t>
            </a:r>
            <a:endParaRPr sz="295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71735" y="2512009"/>
            <a:ext cx="8055609" cy="16262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18700"/>
              </a:lnSpc>
              <a:spcBef>
                <a:spcPts val="90"/>
              </a:spcBef>
            </a:pP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By</a:t>
            </a:r>
            <a:r>
              <a:rPr sz="2950" b="1" spc="615" dirty="0">
                <a:solidFill>
                  <a:srgbClr val="3A3339"/>
                </a:solidFill>
                <a:latin typeface="Arial"/>
                <a:cs typeface="Arial"/>
              </a:rPr>
              <a:t>  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examining</a:t>
            </a:r>
            <a:r>
              <a:rPr sz="2950" b="1" spc="630" dirty="0">
                <a:solidFill>
                  <a:srgbClr val="3A3339"/>
                </a:solidFill>
                <a:latin typeface="Arial"/>
                <a:cs typeface="Arial"/>
              </a:rPr>
              <a:t>  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data</a:t>
            </a:r>
            <a:r>
              <a:rPr sz="2950" b="1" spc="625" dirty="0">
                <a:solidFill>
                  <a:srgbClr val="3A3339"/>
                </a:solidFill>
                <a:latin typeface="Arial"/>
                <a:cs typeface="Arial"/>
              </a:rPr>
              <a:t>  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across</a:t>
            </a:r>
            <a:r>
              <a:rPr sz="2950" b="1" spc="625" dirty="0">
                <a:solidFill>
                  <a:srgbClr val="3A3339"/>
                </a:solidFill>
                <a:latin typeface="Arial"/>
                <a:cs typeface="Arial"/>
              </a:rPr>
              <a:t>   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different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demographics,</a:t>
            </a:r>
            <a:r>
              <a:rPr sz="2950" b="1" spc="-45" dirty="0">
                <a:solidFill>
                  <a:srgbClr val="3A3339"/>
                </a:solidFill>
                <a:latin typeface="Arial"/>
                <a:cs typeface="Arial"/>
              </a:rPr>
              <a:t> 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the</a:t>
            </a:r>
            <a:r>
              <a:rPr sz="2950" b="1" spc="-45" dirty="0">
                <a:solidFill>
                  <a:srgbClr val="3A3339"/>
                </a:solidFill>
                <a:latin typeface="Arial"/>
                <a:cs typeface="Arial"/>
              </a:rPr>
              <a:t> 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project</a:t>
            </a:r>
            <a:r>
              <a:rPr sz="2950" b="1" spc="-40" dirty="0">
                <a:solidFill>
                  <a:srgbClr val="3A3339"/>
                </a:solidFill>
                <a:latin typeface="Arial"/>
                <a:cs typeface="Arial"/>
              </a:rPr>
              <a:t> 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aims</a:t>
            </a:r>
            <a:r>
              <a:rPr sz="2950" b="1" spc="73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to</a:t>
            </a:r>
            <a:r>
              <a:rPr sz="2950" b="1" spc="-45" dirty="0">
                <a:solidFill>
                  <a:srgbClr val="3A3339"/>
                </a:solidFill>
                <a:latin typeface="Arial"/>
                <a:cs typeface="Arial"/>
              </a:rPr>
              <a:t>  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identify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key</a:t>
            </a:r>
            <a:r>
              <a:rPr sz="2950" b="1" spc="459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trends,</a:t>
            </a:r>
            <a:r>
              <a:rPr sz="2950" b="1" spc="49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understand</a:t>
            </a:r>
            <a:r>
              <a:rPr sz="2950" b="1" spc="49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consumer</a:t>
            </a:r>
            <a:r>
              <a:rPr sz="2950" b="1" spc="49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attitudes,</a:t>
            </a:r>
            <a:endParaRPr sz="295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71735" y="4112463"/>
            <a:ext cx="8055609" cy="10922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8600"/>
              </a:lnSpc>
              <a:spcBef>
                <a:spcPts val="90"/>
              </a:spcBef>
              <a:tabLst>
                <a:tab pos="1035050" algn="l"/>
                <a:tab pos="2858135" algn="l"/>
                <a:tab pos="4167504" algn="l"/>
                <a:tab pos="5037455" algn="l"/>
                <a:tab pos="7724775" algn="l"/>
              </a:tabLst>
            </a:pP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and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pinpoint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areas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for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improvement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80" dirty="0">
                <a:solidFill>
                  <a:srgbClr val="3A3339"/>
                </a:solidFill>
                <a:latin typeface="Arial"/>
                <a:cs typeface="Arial"/>
              </a:rPr>
              <a:t>in </a:t>
            </a:r>
            <a:r>
              <a:rPr sz="2950" b="1" spc="-40" dirty="0">
                <a:solidFill>
                  <a:srgbClr val="3A3339"/>
                </a:solidFill>
                <a:latin typeface="Arial"/>
                <a:cs typeface="Arial"/>
              </a:rPr>
              <a:t>products</a:t>
            </a:r>
            <a:r>
              <a:rPr sz="2950" b="1" spc="-14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and</a:t>
            </a:r>
            <a:r>
              <a:rPr sz="2950" b="1" spc="-16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marketing</a:t>
            </a:r>
            <a:r>
              <a:rPr sz="2950" b="1" spc="-12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strategies.</a:t>
            </a:r>
            <a:endParaRPr sz="295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71735" y="5712917"/>
            <a:ext cx="3159125" cy="10922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8600"/>
              </a:lnSpc>
              <a:spcBef>
                <a:spcPts val="90"/>
              </a:spcBef>
              <a:tabLst>
                <a:tab pos="1224280" algn="l"/>
              </a:tabLst>
            </a:pP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The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findings </a:t>
            </a:r>
            <a:r>
              <a:rPr sz="2950" b="1" spc="-60" dirty="0">
                <a:solidFill>
                  <a:srgbClr val="3A3339"/>
                </a:solidFill>
                <a:latin typeface="Arial"/>
                <a:cs typeface="Arial"/>
              </a:rPr>
              <a:t>recommendations</a:t>
            </a:r>
            <a:endParaRPr sz="29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2755626" y="5712917"/>
            <a:ext cx="2945765" cy="10922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20065" marR="5080" indent="-508000">
              <a:lnSpc>
                <a:spcPct val="118600"/>
              </a:lnSpc>
              <a:spcBef>
                <a:spcPts val="90"/>
              </a:spcBef>
              <a:tabLst>
                <a:tab pos="1181735" algn="l"/>
                <a:tab pos="1581150" algn="l"/>
              </a:tabLst>
            </a:pPr>
            <a:r>
              <a:rPr sz="2950" b="1" spc="-20" dirty="0">
                <a:solidFill>
                  <a:srgbClr val="3A3339"/>
                </a:solidFill>
                <a:latin typeface="Arial"/>
                <a:cs typeface="Arial"/>
              </a:rPr>
              <a:t>will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provide </a:t>
            </a: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for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	</a:t>
            </a:r>
            <a:r>
              <a:rPr sz="2950" b="1" spc="-35" dirty="0">
                <a:solidFill>
                  <a:srgbClr val="3A3339"/>
                </a:solidFill>
                <a:latin typeface="Arial"/>
                <a:cs typeface="Arial"/>
              </a:rPr>
              <a:t>refining</a:t>
            </a:r>
            <a:endParaRPr sz="29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5800959" y="5712917"/>
            <a:ext cx="1826895" cy="10922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45134" marR="5080" indent="-433070">
              <a:lnSpc>
                <a:spcPct val="118600"/>
              </a:lnSpc>
              <a:spcBef>
                <a:spcPts val="90"/>
              </a:spcBef>
            </a:pPr>
            <a:r>
              <a:rPr sz="2950" b="1" spc="-50" dirty="0">
                <a:solidFill>
                  <a:srgbClr val="3A3339"/>
                </a:solidFill>
                <a:latin typeface="Arial"/>
                <a:cs typeface="Arial"/>
              </a:rPr>
              <a:t>actionable </a:t>
            </a:r>
            <a:r>
              <a:rPr sz="2950" b="1" spc="-40" dirty="0">
                <a:solidFill>
                  <a:srgbClr val="3A3339"/>
                </a:solidFill>
                <a:latin typeface="Arial"/>
                <a:cs typeface="Arial"/>
              </a:rPr>
              <a:t>product</a:t>
            </a:r>
            <a:endParaRPr sz="29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571735" y="6857745"/>
            <a:ext cx="8054340" cy="4813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950" b="1" spc="-20" dirty="0">
                <a:solidFill>
                  <a:srgbClr val="3A3339"/>
                </a:solidFill>
                <a:latin typeface="Arial"/>
                <a:cs typeface="Arial"/>
              </a:rPr>
              <a:t>offerings</a:t>
            </a:r>
            <a:r>
              <a:rPr sz="2950" b="1" spc="-12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and</a:t>
            </a:r>
            <a:r>
              <a:rPr sz="2950" b="1" spc="-12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marketing</a:t>
            </a:r>
            <a:r>
              <a:rPr sz="2950" b="1" spc="-10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50" dirty="0">
                <a:solidFill>
                  <a:srgbClr val="3A3339"/>
                </a:solidFill>
                <a:latin typeface="Arial"/>
                <a:cs typeface="Arial"/>
              </a:rPr>
              <a:t>approaches.</a:t>
            </a:r>
            <a:r>
              <a:rPr sz="2950" b="1" spc="-12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20" dirty="0">
                <a:solidFill>
                  <a:srgbClr val="3A3339"/>
                </a:solidFill>
                <a:latin typeface="Arial"/>
                <a:cs typeface="Arial"/>
              </a:rPr>
              <a:t>This</a:t>
            </a:r>
            <a:r>
              <a:rPr sz="2950" b="1" spc="-12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20" dirty="0">
                <a:solidFill>
                  <a:srgbClr val="3A3339"/>
                </a:solidFill>
                <a:latin typeface="Arial"/>
                <a:cs typeface="Arial"/>
              </a:rPr>
              <a:t>will</a:t>
            </a:r>
            <a:endParaRPr sz="29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571735" y="7391145"/>
            <a:ext cx="5642610" cy="4813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1547495" algn="l"/>
                <a:tab pos="3833495" algn="l"/>
                <a:tab pos="4572635" algn="l"/>
              </a:tabLst>
            </a:pP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enable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businesses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to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better</a:t>
            </a:r>
            <a:endParaRPr sz="29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5282798" y="7312736"/>
            <a:ext cx="2345690" cy="10934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284480">
              <a:lnSpc>
                <a:spcPct val="118700"/>
              </a:lnSpc>
              <a:spcBef>
                <a:spcPts val="90"/>
              </a:spcBef>
              <a:tabLst>
                <a:tab pos="1525905" algn="l"/>
              </a:tabLst>
            </a:pP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align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their </a:t>
            </a:r>
            <a:r>
              <a:rPr sz="2950" b="1" spc="-55" dirty="0">
                <a:solidFill>
                  <a:srgbClr val="3A3339"/>
                </a:solidFill>
                <a:latin typeface="Arial"/>
                <a:cs typeface="Arial"/>
              </a:rPr>
              <a:t>expectations,</a:t>
            </a:r>
            <a:endParaRPr sz="295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571735" y="7846898"/>
            <a:ext cx="1754505" cy="10922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8600"/>
              </a:lnSpc>
              <a:spcBef>
                <a:spcPts val="90"/>
              </a:spcBef>
            </a:pPr>
            <a:r>
              <a:rPr sz="2950" b="1" spc="-45" dirty="0">
                <a:solidFill>
                  <a:srgbClr val="3A3339"/>
                </a:solidFill>
                <a:latin typeface="Arial"/>
                <a:cs typeface="Arial"/>
              </a:rPr>
              <a:t>strategies 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enhance</a:t>
            </a:r>
            <a:endParaRPr sz="295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472418" y="7846898"/>
            <a:ext cx="1252855" cy="10922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324485">
              <a:lnSpc>
                <a:spcPct val="118600"/>
              </a:lnSpc>
              <a:spcBef>
                <a:spcPts val="90"/>
              </a:spcBef>
            </a:pPr>
            <a:r>
              <a:rPr sz="2950" b="1" spc="35" dirty="0">
                <a:solidFill>
                  <a:srgbClr val="3A3339"/>
                </a:solidFill>
                <a:latin typeface="Arial"/>
                <a:cs typeface="Arial"/>
              </a:rPr>
              <a:t>with 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market</a:t>
            </a:r>
            <a:endParaRPr sz="29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077189" y="7846898"/>
            <a:ext cx="4549775" cy="1092200"/>
          </a:xfrm>
          <a:prstGeom prst="rect">
            <a:avLst/>
          </a:prstGeom>
        </p:spPr>
        <p:txBody>
          <a:bodyPr vert="horz" wrap="square" lIns="0" tIns="952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consumer</a:t>
            </a:r>
            <a:endParaRPr sz="295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660"/>
              </a:spcBef>
              <a:tabLst>
                <a:tab pos="2568575" algn="l"/>
                <a:tab pos="3663950" algn="l"/>
              </a:tabLst>
            </a:pP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positioning,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and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	</a:t>
            </a:r>
            <a:r>
              <a:rPr sz="2950" b="1" spc="-25" dirty="0">
                <a:solidFill>
                  <a:srgbClr val="3A3339"/>
                </a:solidFill>
                <a:latin typeface="Arial"/>
                <a:cs typeface="Arial"/>
              </a:rPr>
              <a:t>drive</a:t>
            </a:r>
            <a:endParaRPr sz="29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9571735" y="8913672"/>
            <a:ext cx="8054975" cy="10922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8600"/>
              </a:lnSpc>
              <a:spcBef>
                <a:spcPts val="90"/>
              </a:spcBef>
            </a:pP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growth</a:t>
            </a:r>
            <a:r>
              <a:rPr sz="2950" b="1" spc="8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in</a:t>
            </a:r>
            <a:r>
              <a:rPr sz="2950" b="1" spc="7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the</a:t>
            </a:r>
            <a:r>
              <a:rPr sz="2950" b="1" spc="8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competitive</a:t>
            </a:r>
            <a:r>
              <a:rPr sz="2950" b="1" spc="9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food</a:t>
            </a:r>
            <a:r>
              <a:rPr sz="2950" b="1" spc="100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dirty="0">
                <a:solidFill>
                  <a:srgbClr val="3A3339"/>
                </a:solidFill>
                <a:latin typeface="Arial"/>
                <a:cs typeface="Arial"/>
              </a:rPr>
              <a:t>and</a:t>
            </a:r>
            <a:r>
              <a:rPr sz="2950" b="1" spc="75" dirty="0">
                <a:solidFill>
                  <a:srgbClr val="3A3339"/>
                </a:solidFill>
                <a:latin typeface="Arial"/>
                <a:cs typeface="Arial"/>
              </a:rPr>
              <a:t> </a:t>
            </a:r>
            <a:r>
              <a:rPr sz="2950" b="1" spc="-10" dirty="0">
                <a:solidFill>
                  <a:srgbClr val="3A3339"/>
                </a:solidFill>
                <a:latin typeface="Arial"/>
                <a:cs typeface="Arial"/>
              </a:rPr>
              <a:t>beverage sector.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B83B340-CCBC-6636-7767-934638334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8600" y="2324099"/>
            <a:ext cx="8763000" cy="680697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9383" y="346964"/>
            <a:ext cx="3867785" cy="1953895"/>
          </a:xfrm>
          <a:prstGeom prst="rect">
            <a:avLst/>
          </a:prstGeom>
        </p:spPr>
        <p:txBody>
          <a:bodyPr vert="horz" wrap="square" lIns="0" tIns="187960" rIns="0" bIns="0" rtlCol="0">
            <a:spAutoFit/>
          </a:bodyPr>
          <a:lstStyle/>
          <a:p>
            <a:pPr marL="12700" marR="5080">
              <a:lnSpc>
                <a:spcPts val="6900"/>
              </a:lnSpc>
              <a:spcBef>
                <a:spcPts val="1480"/>
              </a:spcBef>
            </a:pPr>
            <a:r>
              <a:rPr sz="6900" b="1" spc="-20" dirty="0">
                <a:solidFill>
                  <a:srgbClr val="FFFFFF"/>
                </a:solidFill>
                <a:latin typeface="Arial"/>
                <a:cs typeface="Arial"/>
              </a:rPr>
              <a:t>Data </a:t>
            </a:r>
            <a:r>
              <a:rPr sz="6900" b="1" spc="-65" dirty="0">
                <a:solidFill>
                  <a:srgbClr val="FFFFFF"/>
                </a:solidFill>
                <a:latin typeface="Arial"/>
                <a:cs typeface="Arial"/>
              </a:rPr>
              <a:t>Overview</a:t>
            </a:r>
            <a:endParaRPr sz="69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320">
              <a:lnSpc>
                <a:spcPct val="100000"/>
              </a:lnSpc>
              <a:spcBef>
                <a:spcPts val="100"/>
              </a:spcBef>
            </a:pPr>
            <a:r>
              <a:rPr spc="-70" dirty="0"/>
              <a:t>Dimension</a:t>
            </a:r>
            <a:r>
              <a:rPr spc="-90" dirty="0"/>
              <a:t> </a:t>
            </a:r>
            <a:r>
              <a:rPr spc="-55" dirty="0"/>
              <a:t>Table:</a:t>
            </a:r>
            <a:r>
              <a:rPr spc="-90" dirty="0"/>
              <a:t> </a:t>
            </a:r>
            <a:r>
              <a:rPr spc="-10" dirty="0"/>
              <a:t>dim_respondent</a:t>
            </a:r>
          </a:p>
          <a:p>
            <a:pPr>
              <a:lnSpc>
                <a:spcPct val="100000"/>
              </a:lnSpc>
              <a:spcBef>
                <a:spcPts val="1055"/>
              </a:spcBef>
            </a:pPr>
            <a:endParaRPr spc="-10" dirty="0"/>
          </a:p>
          <a:p>
            <a:pPr marL="259079" indent="-238760">
              <a:lnSpc>
                <a:spcPct val="100000"/>
              </a:lnSpc>
              <a:spcBef>
                <a:spcPts val="5"/>
              </a:spcBef>
              <a:buChar char="•"/>
              <a:tabLst>
                <a:tab pos="259079" algn="l"/>
              </a:tabLst>
            </a:pPr>
            <a:r>
              <a:rPr sz="2400" b="0" u="none" dirty="0">
                <a:latin typeface="Trebuchet MS"/>
                <a:cs typeface="Trebuchet MS"/>
              </a:rPr>
              <a:t>Respondent_ID:</a:t>
            </a:r>
            <a:r>
              <a:rPr sz="2400" b="0" u="none" spc="-40" dirty="0">
                <a:latin typeface="Trebuchet MS"/>
                <a:cs typeface="Trebuchet MS"/>
              </a:rPr>
              <a:t> </a:t>
            </a:r>
            <a:r>
              <a:rPr sz="2400" b="0" u="none" dirty="0">
                <a:latin typeface="Trebuchet MS"/>
                <a:cs typeface="Trebuchet MS"/>
              </a:rPr>
              <a:t>Unique</a:t>
            </a:r>
            <a:r>
              <a:rPr sz="2400" b="0" u="none" spc="-65" dirty="0">
                <a:latin typeface="Trebuchet MS"/>
                <a:cs typeface="Trebuchet MS"/>
              </a:rPr>
              <a:t> </a:t>
            </a:r>
            <a:r>
              <a:rPr sz="2400" b="0" u="none" spc="-75" dirty="0">
                <a:latin typeface="Trebuchet MS"/>
                <a:cs typeface="Trebuchet MS"/>
              </a:rPr>
              <a:t>identifier</a:t>
            </a:r>
            <a:r>
              <a:rPr sz="2400" b="0" u="none" spc="-25" dirty="0">
                <a:latin typeface="Trebuchet MS"/>
                <a:cs typeface="Trebuchet MS"/>
              </a:rPr>
              <a:t> </a:t>
            </a:r>
            <a:r>
              <a:rPr sz="2400" b="0" u="none" spc="-40" dirty="0">
                <a:latin typeface="Trebuchet MS"/>
                <a:cs typeface="Trebuchet MS"/>
              </a:rPr>
              <a:t>for</a:t>
            </a:r>
            <a:r>
              <a:rPr sz="2400" b="0" u="none" spc="-65" dirty="0">
                <a:latin typeface="Trebuchet MS"/>
                <a:cs typeface="Trebuchet MS"/>
              </a:rPr>
              <a:t> </a:t>
            </a:r>
            <a:r>
              <a:rPr sz="2400" b="0" u="none" dirty="0">
                <a:latin typeface="Trebuchet MS"/>
                <a:cs typeface="Trebuchet MS"/>
              </a:rPr>
              <a:t>each</a:t>
            </a:r>
            <a:r>
              <a:rPr sz="2400" b="0" u="none" spc="-65" dirty="0">
                <a:latin typeface="Trebuchet MS"/>
                <a:cs typeface="Trebuchet MS"/>
              </a:rPr>
              <a:t> </a:t>
            </a:r>
            <a:r>
              <a:rPr sz="2400" b="0" u="none" spc="-10" dirty="0">
                <a:latin typeface="Trebuchet MS"/>
                <a:cs typeface="Trebuchet MS"/>
              </a:rPr>
              <a:t>respondent.</a:t>
            </a:r>
            <a:endParaRPr sz="2400">
              <a:latin typeface="Trebuchet MS"/>
              <a:cs typeface="Trebuchet MS"/>
            </a:endParaRPr>
          </a:p>
          <a:p>
            <a:pPr marL="259079" indent="-238760">
              <a:lnSpc>
                <a:spcPct val="100000"/>
              </a:lnSpc>
              <a:spcBef>
                <a:spcPts val="515"/>
              </a:spcBef>
              <a:buChar char="•"/>
              <a:tabLst>
                <a:tab pos="259079" algn="l"/>
              </a:tabLst>
            </a:pPr>
            <a:r>
              <a:rPr sz="2400" b="0" u="none" spc="-10" dirty="0">
                <a:latin typeface="Trebuchet MS"/>
                <a:cs typeface="Trebuchet MS"/>
              </a:rPr>
              <a:t>Name:</a:t>
            </a:r>
            <a:r>
              <a:rPr sz="2400" b="0" u="none" spc="-135" dirty="0">
                <a:latin typeface="Trebuchet MS"/>
                <a:cs typeface="Trebuchet MS"/>
              </a:rPr>
              <a:t> </a:t>
            </a:r>
            <a:r>
              <a:rPr sz="2400" b="0" u="none" spc="60" dirty="0">
                <a:latin typeface="Trebuchet MS"/>
                <a:cs typeface="Trebuchet MS"/>
              </a:rPr>
              <a:t>Name</a:t>
            </a:r>
            <a:r>
              <a:rPr sz="2400" b="0" u="none" spc="-120" dirty="0">
                <a:latin typeface="Trebuchet MS"/>
                <a:cs typeface="Trebuchet MS"/>
              </a:rPr>
              <a:t> </a:t>
            </a:r>
            <a:r>
              <a:rPr sz="2400" b="0" u="none" dirty="0">
                <a:latin typeface="Trebuchet MS"/>
                <a:cs typeface="Trebuchet MS"/>
              </a:rPr>
              <a:t>of</a:t>
            </a:r>
            <a:r>
              <a:rPr sz="2400" b="0" u="none" spc="-135" dirty="0">
                <a:latin typeface="Trebuchet MS"/>
                <a:cs typeface="Trebuchet MS"/>
              </a:rPr>
              <a:t> </a:t>
            </a:r>
            <a:r>
              <a:rPr sz="2400" b="0" u="none" spc="-45" dirty="0">
                <a:latin typeface="Trebuchet MS"/>
                <a:cs typeface="Trebuchet MS"/>
              </a:rPr>
              <a:t>the</a:t>
            </a:r>
            <a:r>
              <a:rPr sz="2400" b="0" u="none" spc="-135" dirty="0">
                <a:latin typeface="Trebuchet MS"/>
                <a:cs typeface="Trebuchet MS"/>
              </a:rPr>
              <a:t> </a:t>
            </a:r>
            <a:r>
              <a:rPr sz="2400" b="0" u="none" spc="-10" dirty="0">
                <a:latin typeface="Trebuchet MS"/>
                <a:cs typeface="Trebuchet MS"/>
              </a:rPr>
              <a:t>respondent.</a:t>
            </a:r>
            <a:endParaRPr sz="2400">
              <a:latin typeface="Trebuchet MS"/>
              <a:cs typeface="Trebuchet MS"/>
            </a:endParaRPr>
          </a:p>
          <a:p>
            <a:pPr marL="259079" indent="-238760">
              <a:lnSpc>
                <a:spcPct val="100000"/>
              </a:lnSpc>
              <a:spcBef>
                <a:spcPts val="530"/>
              </a:spcBef>
              <a:buChar char="•"/>
              <a:tabLst>
                <a:tab pos="259079" algn="l"/>
              </a:tabLst>
            </a:pPr>
            <a:r>
              <a:rPr sz="2400" b="0" u="none" dirty="0">
                <a:latin typeface="Trebuchet MS"/>
                <a:cs typeface="Trebuchet MS"/>
              </a:rPr>
              <a:t>Age:</a:t>
            </a:r>
            <a:r>
              <a:rPr sz="2400" b="0" u="none" spc="-75" dirty="0">
                <a:latin typeface="Trebuchet MS"/>
                <a:cs typeface="Trebuchet MS"/>
              </a:rPr>
              <a:t> </a:t>
            </a:r>
            <a:r>
              <a:rPr sz="2400" b="0" u="none" spc="150" dirty="0">
                <a:latin typeface="Trebuchet MS"/>
                <a:cs typeface="Trebuchet MS"/>
              </a:rPr>
              <a:t>Age</a:t>
            </a:r>
            <a:r>
              <a:rPr sz="2400" b="0" u="none" spc="-75" dirty="0">
                <a:latin typeface="Trebuchet MS"/>
                <a:cs typeface="Trebuchet MS"/>
              </a:rPr>
              <a:t> </a:t>
            </a:r>
            <a:r>
              <a:rPr sz="2400" b="0" u="none" dirty="0">
                <a:latin typeface="Trebuchet MS"/>
                <a:cs typeface="Trebuchet MS"/>
              </a:rPr>
              <a:t>of</a:t>
            </a:r>
            <a:r>
              <a:rPr sz="2400" b="0" u="none" spc="-90" dirty="0">
                <a:latin typeface="Trebuchet MS"/>
                <a:cs typeface="Trebuchet MS"/>
              </a:rPr>
              <a:t> </a:t>
            </a:r>
            <a:r>
              <a:rPr sz="2400" b="0" u="none" spc="-40" dirty="0">
                <a:latin typeface="Trebuchet MS"/>
                <a:cs typeface="Trebuchet MS"/>
              </a:rPr>
              <a:t>the</a:t>
            </a:r>
            <a:r>
              <a:rPr sz="2400" b="0" u="none" spc="-95" dirty="0">
                <a:latin typeface="Trebuchet MS"/>
                <a:cs typeface="Trebuchet MS"/>
              </a:rPr>
              <a:t> </a:t>
            </a:r>
            <a:r>
              <a:rPr sz="2400" b="0" u="none" spc="-10" dirty="0">
                <a:latin typeface="Trebuchet MS"/>
                <a:cs typeface="Trebuchet MS"/>
              </a:rPr>
              <a:t>respondent.</a:t>
            </a:r>
            <a:endParaRPr sz="2400">
              <a:latin typeface="Trebuchet MS"/>
              <a:cs typeface="Trebuchet MS"/>
            </a:endParaRPr>
          </a:p>
          <a:p>
            <a:pPr marL="259079" indent="-238760">
              <a:lnSpc>
                <a:spcPct val="100000"/>
              </a:lnSpc>
              <a:spcBef>
                <a:spcPts val="515"/>
              </a:spcBef>
              <a:buChar char="•"/>
              <a:tabLst>
                <a:tab pos="259079" algn="l"/>
              </a:tabLst>
            </a:pPr>
            <a:r>
              <a:rPr sz="2400" b="0" u="none" spc="-50" dirty="0">
                <a:latin typeface="Trebuchet MS"/>
                <a:cs typeface="Trebuchet MS"/>
              </a:rPr>
              <a:t>Gender:</a:t>
            </a:r>
            <a:r>
              <a:rPr sz="2400" b="0" u="none" spc="-135" dirty="0">
                <a:latin typeface="Trebuchet MS"/>
                <a:cs typeface="Trebuchet MS"/>
              </a:rPr>
              <a:t> </a:t>
            </a:r>
            <a:r>
              <a:rPr sz="2400" b="0" u="none" dirty="0">
                <a:latin typeface="Trebuchet MS"/>
                <a:cs typeface="Trebuchet MS"/>
              </a:rPr>
              <a:t>Gender</a:t>
            </a:r>
            <a:r>
              <a:rPr sz="2400" b="0" u="none" spc="-125" dirty="0">
                <a:latin typeface="Trebuchet MS"/>
                <a:cs typeface="Trebuchet MS"/>
              </a:rPr>
              <a:t> </a:t>
            </a:r>
            <a:r>
              <a:rPr sz="2400" b="0" u="none" dirty="0">
                <a:latin typeface="Trebuchet MS"/>
                <a:cs typeface="Trebuchet MS"/>
              </a:rPr>
              <a:t>of</a:t>
            </a:r>
            <a:r>
              <a:rPr sz="2400" b="0" u="none" spc="-140" dirty="0">
                <a:latin typeface="Trebuchet MS"/>
                <a:cs typeface="Trebuchet MS"/>
              </a:rPr>
              <a:t> </a:t>
            </a:r>
            <a:r>
              <a:rPr sz="2400" b="0" u="none" spc="-40" dirty="0">
                <a:latin typeface="Trebuchet MS"/>
                <a:cs typeface="Trebuchet MS"/>
              </a:rPr>
              <a:t>the</a:t>
            </a:r>
            <a:r>
              <a:rPr sz="2400" b="0" u="none" spc="-140" dirty="0">
                <a:latin typeface="Trebuchet MS"/>
                <a:cs typeface="Trebuchet MS"/>
              </a:rPr>
              <a:t> </a:t>
            </a:r>
            <a:r>
              <a:rPr sz="2400" b="0" u="none" spc="-10" dirty="0">
                <a:latin typeface="Trebuchet MS"/>
                <a:cs typeface="Trebuchet MS"/>
              </a:rPr>
              <a:t>respondent.</a:t>
            </a:r>
            <a:endParaRPr sz="2400">
              <a:latin typeface="Trebuchet MS"/>
              <a:cs typeface="Trebuchet MS"/>
            </a:endParaRPr>
          </a:p>
          <a:p>
            <a:pPr marL="259079" indent="-238760">
              <a:lnSpc>
                <a:spcPct val="100000"/>
              </a:lnSpc>
              <a:spcBef>
                <a:spcPts val="515"/>
              </a:spcBef>
              <a:buChar char="•"/>
              <a:tabLst>
                <a:tab pos="259079" algn="l"/>
              </a:tabLst>
            </a:pPr>
            <a:r>
              <a:rPr sz="2400" b="0" u="none" spc="-25" dirty="0">
                <a:latin typeface="Trebuchet MS"/>
                <a:cs typeface="Trebuchet MS"/>
              </a:rPr>
              <a:t>City_ID:</a:t>
            </a:r>
            <a:r>
              <a:rPr sz="2400" b="0" u="none" spc="-100" dirty="0">
                <a:latin typeface="Trebuchet MS"/>
                <a:cs typeface="Trebuchet MS"/>
              </a:rPr>
              <a:t> </a:t>
            </a:r>
            <a:r>
              <a:rPr sz="2400" b="0" u="none" spc="-65" dirty="0">
                <a:latin typeface="Trebuchet MS"/>
                <a:cs typeface="Trebuchet MS"/>
              </a:rPr>
              <a:t>Identifier</a:t>
            </a:r>
            <a:r>
              <a:rPr sz="2400" b="0" u="none" spc="-90" dirty="0">
                <a:latin typeface="Trebuchet MS"/>
                <a:cs typeface="Trebuchet MS"/>
              </a:rPr>
              <a:t> </a:t>
            </a:r>
            <a:r>
              <a:rPr sz="2400" b="0" u="none" spc="-20" dirty="0">
                <a:latin typeface="Trebuchet MS"/>
                <a:cs typeface="Trebuchet MS"/>
              </a:rPr>
              <a:t>linking</a:t>
            </a:r>
            <a:r>
              <a:rPr sz="2400" b="0" u="none" spc="-90" dirty="0">
                <a:latin typeface="Trebuchet MS"/>
                <a:cs typeface="Trebuchet MS"/>
              </a:rPr>
              <a:t> </a:t>
            </a:r>
            <a:r>
              <a:rPr sz="2400" b="0" u="none" spc="-40" dirty="0">
                <a:latin typeface="Trebuchet MS"/>
                <a:cs typeface="Trebuchet MS"/>
              </a:rPr>
              <a:t>the</a:t>
            </a:r>
            <a:r>
              <a:rPr sz="2400" b="0" u="none" spc="-120" dirty="0">
                <a:latin typeface="Trebuchet MS"/>
                <a:cs typeface="Trebuchet MS"/>
              </a:rPr>
              <a:t> </a:t>
            </a:r>
            <a:r>
              <a:rPr sz="2400" b="0" u="none" dirty="0">
                <a:latin typeface="Trebuchet MS"/>
                <a:cs typeface="Trebuchet MS"/>
              </a:rPr>
              <a:t>respondent</a:t>
            </a:r>
            <a:r>
              <a:rPr sz="2400" b="0" u="none" spc="-105" dirty="0">
                <a:latin typeface="Trebuchet MS"/>
                <a:cs typeface="Trebuchet MS"/>
              </a:rPr>
              <a:t> </a:t>
            </a:r>
            <a:r>
              <a:rPr sz="2400" b="0" u="none" spc="-20" dirty="0">
                <a:latin typeface="Trebuchet MS"/>
                <a:cs typeface="Trebuchet MS"/>
              </a:rPr>
              <a:t>to</a:t>
            </a:r>
            <a:r>
              <a:rPr sz="2400" b="0" u="none" spc="-120" dirty="0">
                <a:latin typeface="Trebuchet MS"/>
                <a:cs typeface="Trebuchet MS"/>
              </a:rPr>
              <a:t> </a:t>
            </a:r>
            <a:r>
              <a:rPr sz="2400" b="0" u="none" dirty="0">
                <a:latin typeface="Trebuchet MS"/>
                <a:cs typeface="Trebuchet MS"/>
              </a:rPr>
              <a:t>a</a:t>
            </a:r>
            <a:r>
              <a:rPr sz="2400" b="0" u="none" spc="-110" dirty="0">
                <a:latin typeface="Trebuchet MS"/>
                <a:cs typeface="Trebuchet MS"/>
              </a:rPr>
              <a:t> </a:t>
            </a:r>
            <a:r>
              <a:rPr sz="2400" b="0" u="none" spc="-20" dirty="0">
                <a:latin typeface="Trebuchet MS"/>
                <a:cs typeface="Trebuchet MS"/>
              </a:rPr>
              <a:t>city</a:t>
            </a:r>
            <a:endParaRPr sz="2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695"/>
              </a:spcBef>
            </a:pPr>
            <a:r>
              <a:rPr spc="-70" dirty="0"/>
              <a:t>Dimension </a:t>
            </a:r>
            <a:r>
              <a:rPr spc="-60" dirty="0"/>
              <a:t>Table:</a:t>
            </a:r>
            <a:r>
              <a:rPr spc="-70" dirty="0"/>
              <a:t> </a:t>
            </a:r>
            <a:r>
              <a:rPr spc="-10" dirty="0"/>
              <a:t>dim_cities</a:t>
            </a:r>
          </a:p>
          <a:p>
            <a:pPr>
              <a:lnSpc>
                <a:spcPct val="100000"/>
              </a:lnSpc>
              <a:spcBef>
                <a:spcPts val="1060"/>
              </a:spcBef>
            </a:pPr>
            <a:endParaRPr spc="-10" dirty="0"/>
          </a:p>
          <a:p>
            <a:pPr marL="251460" indent="-238760">
              <a:lnSpc>
                <a:spcPct val="100000"/>
              </a:lnSpc>
              <a:spcBef>
                <a:spcPts val="5"/>
              </a:spcBef>
              <a:buFont typeface="Trebuchet MS"/>
              <a:buChar char="•"/>
              <a:tabLst>
                <a:tab pos="251460" algn="l"/>
              </a:tabLst>
            </a:pPr>
            <a:r>
              <a:rPr sz="2400" b="0" u="none" spc="-20" dirty="0">
                <a:latin typeface="Arial MT"/>
                <a:cs typeface="Arial MT"/>
              </a:rPr>
              <a:t>City_ID:</a:t>
            </a:r>
            <a:r>
              <a:rPr sz="2400" b="0" u="none" spc="2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Unique</a:t>
            </a:r>
            <a:r>
              <a:rPr sz="2400" b="0" u="none" spc="2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identifier</a:t>
            </a:r>
            <a:r>
              <a:rPr sz="2400" b="0" u="none" spc="4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for</a:t>
            </a:r>
            <a:r>
              <a:rPr sz="2400" b="0" u="none" spc="15" dirty="0">
                <a:latin typeface="Arial MT"/>
                <a:cs typeface="Arial MT"/>
              </a:rPr>
              <a:t> </a:t>
            </a:r>
            <a:r>
              <a:rPr sz="2400" b="0" u="none" spc="-30" dirty="0">
                <a:latin typeface="Arial MT"/>
                <a:cs typeface="Arial MT"/>
              </a:rPr>
              <a:t>each</a:t>
            </a:r>
            <a:r>
              <a:rPr sz="2400" b="0" u="none" spc="5" dirty="0">
                <a:latin typeface="Arial MT"/>
                <a:cs typeface="Arial MT"/>
              </a:rPr>
              <a:t> </a:t>
            </a:r>
            <a:r>
              <a:rPr sz="2400" b="0" u="none" spc="-10" dirty="0">
                <a:latin typeface="Arial MT"/>
                <a:cs typeface="Arial MT"/>
              </a:rPr>
              <a:t>city.</a:t>
            </a:r>
            <a:endParaRPr sz="2400">
              <a:latin typeface="Arial MT"/>
              <a:cs typeface="Arial MT"/>
            </a:endParaRPr>
          </a:p>
          <a:p>
            <a:pPr marL="251460" indent="-238760">
              <a:lnSpc>
                <a:spcPct val="100000"/>
              </a:lnSpc>
              <a:spcBef>
                <a:spcPts val="515"/>
              </a:spcBef>
              <a:buFont typeface="Trebuchet MS"/>
              <a:buChar char="•"/>
              <a:tabLst>
                <a:tab pos="251460" algn="l"/>
              </a:tabLst>
            </a:pPr>
            <a:r>
              <a:rPr sz="2400" b="0" u="none" dirty="0">
                <a:latin typeface="Arial MT"/>
                <a:cs typeface="Arial MT"/>
              </a:rPr>
              <a:t>City:</a:t>
            </a:r>
            <a:r>
              <a:rPr sz="2400" b="0" u="none" spc="-4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Name</a:t>
            </a:r>
            <a:r>
              <a:rPr sz="2400" b="0" u="none" spc="-35" dirty="0">
                <a:latin typeface="Arial MT"/>
                <a:cs typeface="Arial MT"/>
              </a:rPr>
              <a:t> </a:t>
            </a:r>
            <a:r>
              <a:rPr sz="2400" b="0" u="none" spc="50" dirty="0">
                <a:latin typeface="Arial MT"/>
                <a:cs typeface="Arial MT"/>
              </a:rPr>
              <a:t>of</a:t>
            </a:r>
            <a:r>
              <a:rPr sz="2400" b="0" u="none" spc="-45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the</a:t>
            </a:r>
            <a:r>
              <a:rPr sz="2400" b="0" u="none" spc="-60" dirty="0">
                <a:latin typeface="Arial MT"/>
                <a:cs typeface="Arial MT"/>
              </a:rPr>
              <a:t> </a:t>
            </a:r>
            <a:r>
              <a:rPr sz="2400" b="0" u="none" spc="-10" dirty="0">
                <a:latin typeface="Arial MT"/>
                <a:cs typeface="Arial MT"/>
              </a:rPr>
              <a:t>city.</a:t>
            </a:r>
            <a:endParaRPr sz="2400">
              <a:latin typeface="Arial MT"/>
              <a:cs typeface="Arial MT"/>
            </a:endParaRPr>
          </a:p>
          <a:p>
            <a:pPr marL="251460" indent="-238760">
              <a:lnSpc>
                <a:spcPct val="100000"/>
              </a:lnSpc>
              <a:spcBef>
                <a:spcPts val="525"/>
              </a:spcBef>
              <a:buFont typeface="Trebuchet MS"/>
              <a:buChar char="•"/>
              <a:tabLst>
                <a:tab pos="251460" algn="l"/>
              </a:tabLst>
            </a:pPr>
            <a:r>
              <a:rPr sz="2400" b="0" u="none" spc="-10" dirty="0">
                <a:latin typeface="Arial MT"/>
                <a:cs typeface="Arial MT"/>
              </a:rPr>
              <a:t>Tier:</a:t>
            </a:r>
            <a:r>
              <a:rPr sz="2400" b="0" u="none" spc="-4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Tier</a:t>
            </a:r>
            <a:r>
              <a:rPr sz="2400" b="0" u="none" spc="-4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classification</a:t>
            </a:r>
            <a:r>
              <a:rPr sz="2400" b="0" u="none" spc="-20" dirty="0">
                <a:latin typeface="Arial MT"/>
                <a:cs typeface="Arial MT"/>
              </a:rPr>
              <a:t> </a:t>
            </a:r>
            <a:r>
              <a:rPr sz="2400" b="0" u="none" spc="50" dirty="0">
                <a:latin typeface="Arial MT"/>
                <a:cs typeface="Arial MT"/>
              </a:rPr>
              <a:t>of</a:t>
            </a:r>
            <a:r>
              <a:rPr sz="2400" b="0" u="none" spc="-4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the</a:t>
            </a:r>
            <a:r>
              <a:rPr sz="2400" b="0" u="none" spc="-6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city</a:t>
            </a:r>
            <a:r>
              <a:rPr sz="2400" b="0" u="none" spc="-40" dirty="0">
                <a:latin typeface="Arial MT"/>
                <a:cs typeface="Arial MT"/>
              </a:rPr>
              <a:t> </a:t>
            </a:r>
            <a:r>
              <a:rPr sz="2400" b="0" u="none" spc="-70" dirty="0">
                <a:latin typeface="Arial MT"/>
                <a:cs typeface="Arial MT"/>
              </a:rPr>
              <a:t>(e.g.,</a:t>
            </a:r>
            <a:r>
              <a:rPr sz="2400" b="0" u="none" spc="-5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Tier</a:t>
            </a:r>
            <a:r>
              <a:rPr sz="2400" b="0" u="none" spc="-45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1,</a:t>
            </a:r>
            <a:r>
              <a:rPr sz="2400" b="0" u="none" spc="-60" dirty="0">
                <a:latin typeface="Arial MT"/>
                <a:cs typeface="Arial MT"/>
              </a:rPr>
              <a:t> </a:t>
            </a:r>
            <a:r>
              <a:rPr sz="2400" b="0" u="none" dirty="0">
                <a:latin typeface="Arial MT"/>
                <a:cs typeface="Arial MT"/>
              </a:rPr>
              <a:t>Tier</a:t>
            </a:r>
            <a:r>
              <a:rPr sz="2400" b="0" u="none" spc="-35" dirty="0">
                <a:latin typeface="Arial MT"/>
                <a:cs typeface="Arial MT"/>
              </a:rPr>
              <a:t> </a:t>
            </a:r>
            <a:r>
              <a:rPr sz="2400" b="0" u="none" spc="-25" dirty="0">
                <a:latin typeface="Arial MT"/>
                <a:cs typeface="Arial MT"/>
              </a:rPr>
              <a:t>2).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575675" y="410336"/>
            <a:ext cx="542290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b="1" u="sng" spc="-45" dirty="0"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Fact</a:t>
            </a:r>
            <a:r>
              <a:rPr sz="2700" b="1" u="sng" spc="-114" dirty="0"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 </a:t>
            </a:r>
            <a:r>
              <a:rPr sz="2700" b="1" u="sng" spc="-70" dirty="0"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Table:</a:t>
            </a:r>
            <a:r>
              <a:rPr sz="2700" b="1" u="sng" spc="-85" dirty="0"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 fact_survey_responses</a:t>
            </a:r>
            <a:endParaRPr sz="27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834755" y="1376933"/>
            <a:ext cx="9286240" cy="8489950"/>
          </a:xfrm>
          <a:prstGeom prst="rect">
            <a:avLst/>
          </a:prstGeom>
        </p:spPr>
        <p:txBody>
          <a:bodyPr vert="horz" wrap="square" lIns="0" tIns="142240" rIns="0" bIns="0" rtlCol="0">
            <a:spAutoFit/>
          </a:bodyPr>
          <a:lstStyle/>
          <a:p>
            <a:pPr marL="271145" indent="-258445">
              <a:lnSpc>
                <a:spcPct val="100000"/>
              </a:lnSpc>
              <a:spcBef>
                <a:spcPts val="1120"/>
              </a:spcBef>
              <a:buChar char="•"/>
              <a:tabLst>
                <a:tab pos="271145" algn="l"/>
              </a:tabLst>
            </a:pP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Response_ID: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Unique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identifier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each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survey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response.</a:t>
            </a:r>
            <a:endParaRPr sz="2400">
              <a:latin typeface="Arial MT"/>
              <a:cs typeface="Arial MT"/>
            </a:endParaRPr>
          </a:p>
          <a:p>
            <a:pPr marL="271145" indent="-258445">
              <a:lnSpc>
                <a:spcPct val="100000"/>
              </a:lnSpc>
              <a:spcBef>
                <a:spcPts val="1019"/>
              </a:spcBef>
              <a:buChar char="•"/>
              <a:tabLst>
                <a:tab pos="271145" algn="l"/>
              </a:tabLst>
            </a:pP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Respondent_ID: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Unique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identifier</a:t>
            </a:r>
            <a:r>
              <a:rPr sz="2400" spc="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24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each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respondent.</a:t>
            </a:r>
            <a:endParaRPr sz="2400">
              <a:latin typeface="Arial MT"/>
              <a:cs typeface="Arial MT"/>
            </a:endParaRPr>
          </a:p>
          <a:p>
            <a:pPr marL="271145" marR="812800" indent="-259079">
              <a:lnSpc>
                <a:spcPct val="135400"/>
              </a:lnSpc>
              <a:buChar char="•"/>
              <a:tabLst>
                <a:tab pos="271145" algn="l"/>
              </a:tabLst>
            </a:pP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Consume_frequency:</a:t>
            </a:r>
            <a:r>
              <a:rPr sz="24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Frequency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consumption</a:t>
            </a:r>
            <a:r>
              <a:rPr sz="240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food</a:t>
            </a:r>
            <a:r>
              <a:rPr sz="24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beverage</a:t>
            </a:r>
            <a:r>
              <a:rPr sz="2400" spc="-1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products.</a:t>
            </a:r>
            <a:endParaRPr sz="2400">
              <a:latin typeface="Arial MT"/>
              <a:cs typeface="Arial MT"/>
            </a:endParaRPr>
          </a:p>
          <a:p>
            <a:pPr marL="271145" indent="-258445">
              <a:lnSpc>
                <a:spcPct val="100000"/>
              </a:lnSpc>
              <a:spcBef>
                <a:spcPts val="1019"/>
              </a:spcBef>
              <a:buChar char="•"/>
              <a:tabLst>
                <a:tab pos="271145" algn="l"/>
              </a:tabLst>
            </a:pP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Consume_time: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Typical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time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5" dirty="0">
                <a:solidFill>
                  <a:srgbClr val="FFFFFF"/>
                </a:solidFill>
                <a:latin typeface="Arial MT"/>
                <a:cs typeface="Arial MT"/>
              </a:rPr>
              <a:t>when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products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are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consumed.</a:t>
            </a:r>
            <a:endParaRPr sz="2400">
              <a:latin typeface="Arial MT"/>
              <a:cs typeface="Arial MT"/>
            </a:endParaRPr>
          </a:p>
          <a:p>
            <a:pPr marL="271145" indent="-258445">
              <a:lnSpc>
                <a:spcPct val="100000"/>
              </a:lnSpc>
              <a:spcBef>
                <a:spcPts val="1019"/>
              </a:spcBef>
              <a:buChar char="•"/>
              <a:tabLst>
                <a:tab pos="271145" algn="l"/>
              </a:tabLst>
            </a:pP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Consume_reason: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Reasonsfor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consuming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products.</a:t>
            </a:r>
            <a:endParaRPr sz="2400">
              <a:latin typeface="Arial MT"/>
              <a:cs typeface="Arial MT"/>
            </a:endParaRPr>
          </a:p>
          <a:p>
            <a:pPr marL="271145" marR="216535" indent="-259079">
              <a:lnSpc>
                <a:spcPct val="135400"/>
              </a:lnSpc>
              <a:buChar char="•"/>
              <a:tabLst>
                <a:tab pos="271145" algn="l"/>
              </a:tabLst>
            </a:pP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Heard_before: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60" dirty="0">
                <a:solidFill>
                  <a:srgbClr val="FFFFFF"/>
                </a:solidFill>
                <a:latin typeface="Arial MT"/>
                <a:cs typeface="Arial MT"/>
              </a:rPr>
              <a:t>Whether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4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respondent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has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heard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product before.</a:t>
            </a:r>
            <a:endParaRPr sz="2400">
              <a:latin typeface="Arial MT"/>
              <a:cs typeface="Arial MT"/>
            </a:endParaRPr>
          </a:p>
          <a:p>
            <a:pPr marL="271145" indent="-258445">
              <a:lnSpc>
                <a:spcPct val="100000"/>
              </a:lnSpc>
              <a:spcBef>
                <a:spcPts val="1025"/>
              </a:spcBef>
              <a:buChar char="•"/>
              <a:tabLst>
                <a:tab pos="271145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Brand_perception: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Respondent's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perception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4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brand.</a:t>
            </a:r>
            <a:endParaRPr sz="2400">
              <a:latin typeface="Arial MT"/>
              <a:cs typeface="Arial MT"/>
            </a:endParaRPr>
          </a:p>
          <a:p>
            <a:pPr marL="271145" marR="136525" indent="-259079">
              <a:lnSpc>
                <a:spcPct val="135400"/>
              </a:lnSpc>
              <a:buChar char="•"/>
              <a:tabLst>
                <a:tab pos="271145" algn="l"/>
                <a:tab pos="350520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General_perception:</a:t>
            </a:r>
            <a:r>
              <a:rPr sz="240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Overall perception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food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beverage industry.</a:t>
            </a:r>
            <a:endParaRPr sz="2400">
              <a:latin typeface="Arial MT"/>
              <a:cs typeface="Arial MT"/>
            </a:endParaRPr>
          </a:p>
          <a:p>
            <a:pPr marL="271145" marR="238125" indent="-259079">
              <a:lnSpc>
                <a:spcPts val="3900"/>
              </a:lnSpc>
              <a:spcBef>
                <a:spcPts val="300"/>
              </a:spcBef>
              <a:buChar char="•"/>
              <a:tabLst>
                <a:tab pos="271145" algn="l"/>
              </a:tabLst>
            </a:pP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Taste_experience: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Respondent's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experience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Arial MT"/>
                <a:cs typeface="Arial MT"/>
              </a:rPr>
              <a:t>with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taste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the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product.</a:t>
            </a:r>
            <a:endParaRPr sz="2400">
              <a:latin typeface="Arial MT"/>
              <a:cs typeface="Arial MT"/>
            </a:endParaRPr>
          </a:p>
          <a:p>
            <a:pPr marL="271145" marR="2343150" indent="-259079">
              <a:lnSpc>
                <a:spcPts val="3900"/>
              </a:lnSpc>
              <a:buChar char="•"/>
              <a:tabLst>
                <a:tab pos="271145" algn="l"/>
                <a:tab pos="350520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Reasons_preventing_trying: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Reasons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preventing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respondentsfrom</a:t>
            </a:r>
            <a:r>
              <a:rPr sz="2400" spc="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Arial MT"/>
                <a:cs typeface="Arial MT"/>
              </a:rPr>
              <a:t>trying</a:t>
            </a:r>
            <a:r>
              <a:rPr sz="2400" spc="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400" spc="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product..</a:t>
            </a:r>
            <a:endParaRPr sz="2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964"/>
              </a:spcBef>
            </a:pPr>
            <a:endParaRPr sz="2400">
              <a:latin typeface="Arial MT"/>
              <a:cs typeface="Arial MT"/>
            </a:endParaRPr>
          </a:p>
          <a:p>
            <a:pPr marR="5080" algn="r">
              <a:lnSpc>
                <a:spcPct val="100000"/>
              </a:lnSpc>
            </a:pP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Continue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..</a:t>
            </a:r>
            <a:endParaRPr sz="2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672083" y="0"/>
            <a:ext cx="13908405" cy="7335520"/>
            <a:chOff x="672083" y="0"/>
            <a:chExt cx="13908405" cy="7335520"/>
          </a:xfrm>
        </p:grpSpPr>
        <p:sp>
          <p:nvSpPr>
            <p:cNvPr id="4" name="object 4"/>
            <p:cNvSpPr/>
            <p:nvPr/>
          </p:nvSpPr>
          <p:spPr>
            <a:xfrm>
              <a:off x="672083" y="2823972"/>
              <a:ext cx="13908405" cy="0"/>
            </a:xfrm>
            <a:custGeom>
              <a:avLst/>
              <a:gdLst/>
              <a:ahLst/>
              <a:cxnLst/>
              <a:rect l="l" t="t" r="r" b="b"/>
              <a:pathLst>
                <a:path w="13908405">
                  <a:moveTo>
                    <a:pt x="0" y="0"/>
                  </a:moveTo>
                  <a:lnTo>
                    <a:pt x="13908023" y="0"/>
                  </a:lnTo>
                </a:path>
              </a:pathLst>
            </a:custGeom>
            <a:ln w="914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137595" y="0"/>
              <a:ext cx="4445" cy="7335520"/>
            </a:xfrm>
            <a:custGeom>
              <a:avLst/>
              <a:gdLst/>
              <a:ahLst/>
              <a:cxnLst/>
              <a:rect l="l" t="t" r="r" b="b"/>
              <a:pathLst>
                <a:path w="4445" h="7335520">
                  <a:moveTo>
                    <a:pt x="4112" y="7335011"/>
                  </a:moveTo>
                  <a:lnTo>
                    <a:pt x="0" y="0"/>
                  </a:lnTo>
                </a:path>
              </a:pathLst>
            </a:custGeom>
            <a:ln w="914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1145" indent="-258445">
              <a:lnSpc>
                <a:spcPct val="100000"/>
              </a:lnSpc>
              <a:spcBef>
                <a:spcPts val="100"/>
              </a:spcBef>
              <a:buChar char="•"/>
              <a:tabLst>
                <a:tab pos="271145" algn="l"/>
              </a:tabLst>
            </a:pPr>
            <a:r>
              <a:rPr spc="-10" dirty="0"/>
              <a:t>Current_brands:</a:t>
            </a:r>
            <a:r>
              <a:rPr spc="10" dirty="0"/>
              <a:t> </a:t>
            </a:r>
            <a:r>
              <a:rPr dirty="0"/>
              <a:t>Brands</a:t>
            </a:r>
            <a:r>
              <a:rPr spc="-15" dirty="0"/>
              <a:t> </a:t>
            </a:r>
            <a:r>
              <a:rPr dirty="0"/>
              <a:t>currently</a:t>
            </a:r>
            <a:r>
              <a:rPr spc="10" dirty="0"/>
              <a:t> </a:t>
            </a:r>
            <a:r>
              <a:rPr dirty="0"/>
              <a:t>consumed</a:t>
            </a:r>
            <a:r>
              <a:rPr spc="10" dirty="0"/>
              <a:t> </a:t>
            </a:r>
            <a:r>
              <a:rPr dirty="0"/>
              <a:t>by</a:t>
            </a:r>
            <a:r>
              <a:rPr spc="5" dirty="0"/>
              <a:t> </a:t>
            </a:r>
            <a:r>
              <a:rPr dirty="0"/>
              <a:t>the</a:t>
            </a:r>
            <a:r>
              <a:rPr spc="-10" dirty="0"/>
              <a:t> respondent.</a:t>
            </a:r>
          </a:p>
          <a:p>
            <a:pPr marL="271145" indent="-258445">
              <a:lnSpc>
                <a:spcPct val="100000"/>
              </a:lnSpc>
              <a:spcBef>
                <a:spcPts val="1725"/>
              </a:spcBef>
              <a:buChar char="•"/>
              <a:tabLst>
                <a:tab pos="271145" algn="l"/>
              </a:tabLst>
            </a:pPr>
            <a:r>
              <a:rPr spc="-25" dirty="0"/>
              <a:t>Reasons_for_choosing_brands: </a:t>
            </a:r>
            <a:r>
              <a:rPr spc="-20" dirty="0"/>
              <a:t>Reasonsfor</a:t>
            </a:r>
            <a:r>
              <a:rPr spc="-55" dirty="0"/>
              <a:t> </a:t>
            </a:r>
            <a:r>
              <a:rPr dirty="0"/>
              <a:t>choosing</a:t>
            </a:r>
            <a:r>
              <a:rPr spc="-50" dirty="0"/>
              <a:t> </a:t>
            </a:r>
            <a:r>
              <a:rPr dirty="0"/>
              <a:t>specific</a:t>
            </a:r>
            <a:r>
              <a:rPr spc="-35" dirty="0"/>
              <a:t> </a:t>
            </a:r>
            <a:r>
              <a:rPr spc="-10" dirty="0"/>
              <a:t>brands.</a:t>
            </a:r>
          </a:p>
          <a:p>
            <a:pPr marL="271145" indent="-258445">
              <a:lnSpc>
                <a:spcPct val="100000"/>
              </a:lnSpc>
              <a:spcBef>
                <a:spcPts val="1714"/>
              </a:spcBef>
              <a:buChar char="•"/>
              <a:tabLst>
                <a:tab pos="271145" algn="l"/>
              </a:tabLst>
            </a:pPr>
            <a:r>
              <a:rPr spc="-10" dirty="0"/>
              <a:t>Improvements_desired:</a:t>
            </a:r>
            <a:r>
              <a:rPr spc="5" dirty="0"/>
              <a:t> </a:t>
            </a:r>
            <a:r>
              <a:rPr dirty="0"/>
              <a:t>Improvements</a:t>
            </a:r>
            <a:r>
              <a:rPr spc="-25" dirty="0"/>
              <a:t> </a:t>
            </a:r>
            <a:r>
              <a:rPr dirty="0"/>
              <a:t>desired</a:t>
            </a:r>
            <a:r>
              <a:rPr spc="-30" dirty="0"/>
              <a:t> </a:t>
            </a:r>
            <a:r>
              <a:rPr dirty="0"/>
              <a:t>in</a:t>
            </a:r>
            <a:r>
              <a:rPr spc="-35" dirty="0"/>
              <a:t> </a:t>
            </a:r>
            <a:r>
              <a:rPr spc="-10" dirty="0"/>
              <a:t>products.</a:t>
            </a:r>
          </a:p>
          <a:p>
            <a:pPr marL="350520" indent="-337820">
              <a:lnSpc>
                <a:spcPct val="100000"/>
              </a:lnSpc>
              <a:spcBef>
                <a:spcPts val="1720"/>
              </a:spcBef>
              <a:buChar char="•"/>
              <a:tabLst>
                <a:tab pos="350520" algn="l"/>
              </a:tabLst>
            </a:pPr>
            <a:r>
              <a:rPr spc="-10" dirty="0"/>
              <a:t>Ingredients_expected:</a:t>
            </a:r>
            <a:r>
              <a:rPr spc="-5" dirty="0"/>
              <a:t> </a:t>
            </a:r>
            <a:r>
              <a:rPr spc="-10" dirty="0"/>
              <a:t>Expected</a:t>
            </a:r>
            <a:r>
              <a:rPr spc="-25" dirty="0"/>
              <a:t> </a:t>
            </a:r>
            <a:r>
              <a:rPr dirty="0"/>
              <a:t>ingredients in</a:t>
            </a:r>
            <a:r>
              <a:rPr spc="-15" dirty="0"/>
              <a:t> </a:t>
            </a:r>
            <a:r>
              <a:rPr spc="-10" dirty="0"/>
              <a:t>products.</a:t>
            </a:r>
          </a:p>
          <a:p>
            <a:pPr marL="350520" indent="-337820">
              <a:lnSpc>
                <a:spcPct val="100000"/>
              </a:lnSpc>
              <a:spcBef>
                <a:spcPts val="1730"/>
              </a:spcBef>
              <a:buChar char="•"/>
              <a:tabLst>
                <a:tab pos="350520" algn="l"/>
              </a:tabLst>
            </a:pPr>
            <a:r>
              <a:rPr spc="-25" dirty="0"/>
              <a:t>Health_concerns: </a:t>
            </a:r>
            <a:r>
              <a:rPr dirty="0"/>
              <a:t>Health</a:t>
            </a:r>
            <a:r>
              <a:rPr spc="-5" dirty="0"/>
              <a:t> </a:t>
            </a:r>
            <a:r>
              <a:rPr spc="-10" dirty="0"/>
              <a:t>concernsrelated</a:t>
            </a:r>
            <a:r>
              <a:rPr spc="-25" dirty="0"/>
              <a:t> </a:t>
            </a:r>
            <a:r>
              <a:rPr spc="70" dirty="0"/>
              <a:t>to</a:t>
            </a:r>
            <a:r>
              <a:rPr spc="-10" dirty="0"/>
              <a:t> products.</a:t>
            </a:r>
          </a:p>
          <a:p>
            <a:pPr marL="350520" indent="-337820">
              <a:lnSpc>
                <a:spcPct val="100000"/>
              </a:lnSpc>
              <a:spcBef>
                <a:spcPts val="1714"/>
              </a:spcBef>
              <a:buChar char="•"/>
              <a:tabLst>
                <a:tab pos="350520" algn="l"/>
              </a:tabLst>
            </a:pPr>
            <a:r>
              <a:rPr spc="-10" dirty="0"/>
              <a:t>Interest_in_natural_or_organic:</a:t>
            </a:r>
            <a:r>
              <a:rPr spc="-5" dirty="0"/>
              <a:t> </a:t>
            </a:r>
            <a:r>
              <a:rPr dirty="0"/>
              <a:t>Interest</a:t>
            </a:r>
            <a:r>
              <a:rPr spc="-40" dirty="0"/>
              <a:t> </a:t>
            </a:r>
            <a:r>
              <a:rPr dirty="0"/>
              <a:t>in</a:t>
            </a:r>
            <a:r>
              <a:rPr spc="-15" dirty="0"/>
              <a:t> </a:t>
            </a:r>
            <a:r>
              <a:rPr dirty="0"/>
              <a:t>natural</a:t>
            </a:r>
            <a:r>
              <a:rPr spc="-20" dirty="0"/>
              <a:t> </a:t>
            </a:r>
            <a:r>
              <a:rPr dirty="0"/>
              <a:t>or</a:t>
            </a:r>
            <a:r>
              <a:rPr spc="-25" dirty="0"/>
              <a:t> </a:t>
            </a:r>
            <a:r>
              <a:rPr dirty="0"/>
              <a:t>organic </a:t>
            </a:r>
            <a:r>
              <a:rPr spc="-10" dirty="0"/>
              <a:t>products.</a:t>
            </a:r>
          </a:p>
          <a:p>
            <a:pPr marL="350520" indent="-337820">
              <a:lnSpc>
                <a:spcPct val="100000"/>
              </a:lnSpc>
              <a:spcBef>
                <a:spcPts val="1720"/>
              </a:spcBef>
              <a:buChar char="•"/>
              <a:tabLst>
                <a:tab pos="350520" algn="l"/>
              </a:tabLst>
            </a:pPr>
            <a:r>
              <a:rPr spc="-20" dirty="0"/>
              <a:t>Marketing_channels:</a:t>
            </a:r>
            <a:r>
              <a:rPr spc="45" dirty="0"/>
              <a:t> </a:t>
            </a:r>
            <a:r>
              <a:rPr dirty="0"/>
              <a:t>Preferred</a:t>
            </a:r>
            <a:r>
              <a:rPr spc="50" dirty="0"/>
              <a:t> </a:t>
            </a:r>
            <a:r>
              <a:rPr dirty="0"/>
              <a:t>marketing</a:t>
            </a:r>
            <a:r>
              <a:rPr spc="80" dirty="0"/>
              <a:t> </a:t>
            </a:r>
            <a:r>
              <a:rPr spc="-20" dirty="0"/>
              <a:t>channels</a:t>
            </a:r>
            <a:r>
              <a:rPr spc="45" dirty="0"/>
              <a:t> </a:t>
            </a:r>
            <a:r>
              <a:rPr dirty="0"/>
              <a:t>for</a:t>
            </a:r>
            <a:r>
              <a:rPr spc="55" dirty="0"/>
              <a:t> </a:t>
            </a:r>
            <a:r>
              <a:rPr dirty="0"/>
              <a:t>product</a:t>
            </a:r>
            <a:r>
              <a:rPr spc="70" dirty="0"/>
              <a:t> </a:t>
            </a:r>
            <a:r>
              <a:rPr spc="-10" dirty="0"/>
              <a:t>information.</a:t>
            </a:r>
          </a:p>
          <a:p>
            <a:pPr marL="350520" indent="-337820">
              <a:lnSpc>
                <a:spcPct val="100000"/>
              </a:lnSpc>
              <a:spcBef>
                <a:spcPts val="1725"/>
              </a:spcBef>
              <a:buChar char="•"/>
              <a:tabLst>
                <a:tab pos="350520" algn="l"/>
              </a:tabLst>
            </a:pPr>
            <a:r>
              <a:rPr spc="-20" dirty="0"/>
              <a:t>Packaging_preference:</a:t>
            </a:r>
            <a:r>
              <a:rPr spc="35" dirty="0"/>
              <a:t> </a:t>
            </a:r>
            <a:r>
              <a:rPr dirty="0"/>
              <a:t>Preferencesfor</a:t>
            </a:r>
            <a:r>
              <a:rPr spc="-10" dirty="0"/>
              <a:t> </a:t>
            </a:r>
            <a:r>
              <a:rPr dirty="0"/>
              <a:t>product</a:t>
            </a:r>
            <a:r>
              <a:rPr spc="15" dirty="0"/>
              <a:t> </a:t>
            </a:r>
            <a:r>
              <a:rPr spc="-10" dirty="0"/>
              <a:t>packaging</a:t>
            </a:r>
          </a:p>
          <a:p>
            <a:pPr marL="350520" indent="-337820">
              <a:lnSpc>
                <a:spcPct val="100000"/>
              </a:lnSpc>
              <a:spcBef>
                <a:spcPts val="1714"/>
              </a:spcBef>
              <a:buChar char="•"/>
              <a:tabLst>
                <a:tab pos="350520" algn="l"/>
              </a:tabLst>
            </a:pPr>
            <a:r>
              <a:rPr dirty="0"/>
              <a:t>Limited_edition_packaging:</a:t>
            </a:r>
            <a:r>
              <a:rPr spc="85" dirty="0"/>
              <a:t> </a:t>
            </a:r>
            <a:r>
              <a:rPr dirty="0"/>
              <a:t>Interest</a:t>
            </a:r>
            <a:r>
              <a:rPr spc="5" dirty="0"/>
              <a:t> </a:t>
            </a:r>
            <a:r>
              <a:rPr dirty="0"/>
              <a:t>in</a:t>
            </a:r>
            <a:r>
              <a:rPr spc="20" dirty="0"/>
              <a:t> </a:t>
            </a:r>
            <a:r>
              <a:rPr dirty="0"/>
              <a:t>limited</a:t>
            </a:r>
            <a:r>
              <a:rPr spc="65" dirty="0"/>
              <a:t> </a:t>
            </a:r>
            <a:r>
              <a:rPr dirty="0"/>
              <a:t>edition</a:t>
            </a:r>
            <a:r>
              <a:rPr spc="70" dirty="0"/>
              <a:t> </a:t>
            </a:r>
            <a:r>
              <a:rPr spc="-10" dirty="0"/>
              <a:t>packaging.</a:t>
            </a:r>
          </a:p>
          <a:p>
            <a:pPr marL="271145" indent="-258445">
              <a:lnSpc>
                <a:spcPct val="100000"/>
              </a:lnSpc>
              <a:spcBef>
                <a:spcPts val="1720"/>
              </a:spcBef>
              <a:buChar char="•"/>
              <a:tabLst>
                <a:tab pos="271145" algn="l"/>
              </a:tabLst>
            </a:pPr>
            <a:r>
              <a:rPr spc="-25" dirty="0"/>
              <a:t>Price_range:</a:t>
            </a:r>
            <a:r>
              <a:rPr spc="-60" dirty="0"/>
              <a:t> </a:t>
            </a:r>
            <a:r>
              <a:rPr dirty="0"/>
              <a:t>Preferred</a:t>
            </a:r>
            <a:r>
              <a:rPr spc="-65" dirty="0"/>
              <a:t> </a:t>
            </a:r>
            <a:r>
              <a:rPr dirty="0"/>
              <a:t>price</a:t>
            </a:r>
            <a:r>
              <a:rPr spc="-45" dirty="0"/>
              <a:t> </a:t>
            </a:r>
            <a:r>
              <a:rPr dirty="0"/>
              <a:t>range</a:t>
            </a:r>
            <a:r>
              <a:rPr spc="-70" dirty="0"/>
              <a:t> </a:t>
            </a:r>
            <a:r>
              <a:rPr spc="55" dirty="0"/>
              <a:t>for</a:t>
            </a:r>
            <a:r>
              <a:rPr spc="-60" dirty="0"/>
              <a:t> </a:t>
            </a:r>
            <a:r>
              <a:rPr spc="-10" dirty="0"/>
              <a:t>products.</a:t>
            </a:r>
          </a:p>
          <a:p>
            <a:pPr marL="350520" indent="-337820">
              <a:lnSpc>
                <a:spcPct val="100000"/>
              </a:lnSpc>
              <a:spcBef>
                <a:spcPts val="1730"/>
              </a:spcBef>
              <a:buChar char="•"/>
              <a:tabLst>
                <a:tab pos="350520" algn="l"/>
              </a:tabLst>
            </a:pPr>
            <a:r>
              <a:rPr spc="-25" dirty="0"/>
              <a:t>Purchase_location:</a:t>
            </a:r>
            <a:r>
              <a:rPr spc="10" dirty="0"/>
              <a:t> </a:t>
            </a:r>
            <a:r>
              <a:rPr dirty="0"/>
              <a:t>Typical</a:t>
            </a:r>
            <a:r>
              <a:rPr spc="15" dirty="0"/>
              <a:t> </a:t>
            </a:r>
            <a:r>
              <a:rPr dirty="0"/>
              <a:t>locations</a:t>
            </a:r>
            <a:r>
              <a:rPr spc="10" dirty="0"/>
              <a:t> </a:t>
            </a:r>
            <a:r>
              <a:rPr dirty="0"/>
              <a:t>where</a:t>
            </a:r>
            <a:r>
              <a:rPr spc="-20" dirty="0"/>
              <a:t> </a:t>
            </a:r>
            <a:r>
              <a:rPr dirty="0"/>
              <a:t>products are</a:t>
            </a:r>
            <a:r>
              <a:rPr spc="-25" dirty="0"/>
              <a:t> </a:t>
            </a:r>
            <a:r>
              <a:rPr spc="-10" dirty="0"/>
              <a:t>purchased.</a:t>
            </a:r>
          </a:p>
          <a:p>
            <a:pPr marL="350520" indent="-337820">
              <a:lnSpc>
                <a:spcPct val="100000"/>
              </a:lnSpc>
              <a:spcBef>
                <a:spcPts val="1714"/>
              </a:spcBef>
              <a:buChar char="•"/>
              <a:tabLst>
                <a:tab pos="350520" algn="l"/>
              </a:tabLst>
            </a:pPr>
            <a:r>
              <a:rPr spc="-10" dirty="0"/>
              <a:t>Typical_consumption_situations:</a:t>
            </a:r>
            <a:r>
              <a:rPr spc="135" dirty="0"/>
              <a:t> </a:t>
            </a:r>
            <a:r>
              <a:rPr dirty="0"/>
              <a:t>Common</a:t>
            </a:r>
            <a:r>
              <a:rPr spc="120" dirty="0"/>
              <a:t> </a:t>
            </a:r>
            <a:r>
              <a:rPr dirty="0"/>
              <a:t>situationsin</a:t>
            </a:r>
            <a:r>
              <a:rPr spc="105" dirty="0"/>
              <a:t> </a:t>
            </a:r>
            <a:r>
              <a:rPr dirty="0"/>
              <a:t>which</a:t>
            </a:r>
            <a:r>
              <a:rPr spc="90" dirty="0"/>
              <a:t> </a:t>
            </a:r>
            <a:r>
              <a:rPr dirty="0"/>
              <a:t>products</a:t>
            </a:r>
            <a:r>
              <a:rPr spc="90" dirty="0"/>
              <a:t> </a:t>
            </a:r>
            <a:r>
              <a:rPr spc="-25" dirty="0"/>
              <a:t>are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59383" y="346964"/>
            <a:ext cx="3867785" cy="1953895"/>
          </a:xfrm>
          <a:prstGeom prst="rect">
            <a:avLst/>
          </a:prstGeom>
        </p:spPr>
        <p:txBody>
          <a:bodyPr vert="horz" wrap="square" lIns="0" tIns="187960" rIns="0" bIns="0" rtlCol="0">
            <a:spAutoFit/>
          </a:bodyPr>
          <a:lstStyle/>
          <a:p>
            <a:pPr marL="12700" marR="5080">
              <a:lnSpc>
                <a:spcPts val="6900"/>
              </a:lnSpc>
              <a:spcBef>
                <a:spcPts val="1480"/>
              </a:spcBef>
            </a:pPr>
            <a:r>
              <a:rPr sz="6900" b="1" spc="-20" dirty="0">
                <a:latin typeface="Arial"/>
                <a:cs typeface="Arial"/>
              </a:rPr>
              <a:t>Data </a:t>
            </a:r>
            <a:r>
              <a:rPr sz="6900" b="1" spc="-65" dirty="0">
                <a:latin typeface="Arial"/>
                <a:cs typeface="Arial"/>
              </a:rPr>
              <a:t>Overview</a:t>
            </a:r>
            <a:endParaRPr sz="6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85286" y="48590"/>
            <a:ext cx="9647555" cy="12458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000" dirty="0">
                <a:latin typeface="Arial MT"/>
                <a:cs typeface="Arial MT"/>
              </a:rPr>
              <a:t>Analysis</a:t>
            </a:r>
            <a:r>
              <a:rPr sz="8000" spc="-60" dirty="0">
                <a:latin typeface="Arial MT"/>
                <a:cs typeface="Arial MT"/>
              </a:rPr>
              <a:t> </a:t>
            </a:r>
            <a:r>
              <a:rPr sz="8000" dirty="0">
                <a:latin typeface="Arial MT"/>
                <a:cs typeface="Arial MT"/>
              </a:rPr>
              <a:t>and</a:t>
            </a:r>
            <a:r>
              <a:rPr sz="8000" spc="-10" dirty="0">
                <a:latin typeface="Arial MT"/>
                <a:cs typeface="Arial MT"/>
              </a:rPr>
              <a:t> Insights</a:t>
            </a:r>
            <a:endParaRPr sz="8000">
              <a:latin typeface="Arial MT"/>
              <a:cs typeface="Arial M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D844B3-D8F1-23EE-8FCD-DC8315975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303623"/>
            <a:ext cx="18135600" cy="82593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66750" y="1504113"/>
            <a:ext cx="17661255" cy="38481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28000"/>
              </a:lnSpc>
              <a:spcBef>
                <a:spcPts val="90"/>
              </a:spcBef>
            </a:pPr>
            <a:r>
              <a:rPr sz="2800" b="1" spc="-20" dirty="0">
                <a:latin typeface="Arial"/>
                <a:cs typeface="Arial"/>
              </a:rPr>
              <a:t>The</a:t>
            </a:r>
            <a:r>
              <a:rPr sz="2800" b="1" spc="-155" dirty="0">
                <a:latin typeface="Arial"/>
                <a:cs typeface="Arial"/>
              </a:rPr>
              <a:t> </a:t>
            </a:r>
            <a:r>
              <a:rPr sz="2800" b="1" spc="-105" dirty="0">
                <a:latin typeface="Arial"/>
                <a:cs typeface="Arial"/>
              </a:rPr>
              <a:t>analysis</a:t>
            </a:r>
            <a:r>
              <a:rPr sz="2800" b="1" spc="-85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of</a:t>
            </a:r>
            <a:r>
              <a:rPr sz="2800" b="1" spc="-135" dirty="0">
                <a:latin typeface="Arial"/>
                <a:cs typeface="Arial"/>
              </a:rPr>
              <a:t> </a:t>
            </a:r>
            <a:r>
              <a:rPr sz="2800" b="1" spc="-85" dirty="0">
                <a:latin typeface="Arial"/>
                <a:cs typeface="Arial"/>
              </a:rPr>
              <a:t>survey</a:t>
            </a:r>
            <a:r>
              <a:rPr sz="2800" b="1" spc="-110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data</a:t>
            </a:r>
            <a:r>
              <a:rPr sz="2800" b="1" spc="-120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from</a:t>
            </a:r>
            <a:r>
              <a:rPr sz="2800" b="1" spc="-125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the</a:t>
            </a:r>
            <a:r>
              <a:rPr sz="2800" b="1" spc="-114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food</a:t>
            </a:r>
            <a:r>
              <a:rPr sz="2800" b="1" spc="-120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and</a:t>
            </a:r>
            <a:r>
              <a:rPr sz="2800" b="1" spc="-114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beverage</a:t>
            </a:r>
            <a:r>
              <a:rPr sz="2800" b="1" spc="-125" dirty="0">
                <a:latin typeface="Arial"/>
                <a:cs typeface="Arial"/>
              </a:rPr>
              <a:t> </a:t>
            </a:r>
            <a:r>
              <a:rPr sz="2800" b="1" spc="-50" dirty="0">
                <a:latin typeface="Arial"/>
                <a:cs typeface="Arial"/>
              </a:rPr>
              <a:t>industry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spc="-80" dirty="0">
                <a:latin typeface="Arial"/>
                <a:cs typeface="Arial"/>
              </a:rPr>
              <a:t>has</a:t>
            </a:r>
            <a:r>
              <a:rPr sz="2800" b="1" spc="-110" dirty="0">
                <a:latin typeface="Arial"/>
                <a:cs typeface="Arial"/>
              </a:rPr>
              <a:t> </a:t>
            </a:r>
            <a:r>
              <a:rPr sz="2800" b="1" spc="-40" dirty="0">
                <a:latin typeface="Arial"/>
                <a:cs typeface="Arial"/>
              </a:rPr>
              <a:t>provided</a:t>
            </a:r>
            <a:r>
              <a:rPr sz="2800" b="1" spc="-90" dirty="0">
                <a:latin typeface="Arial"/>
                <a:cs typeface="Arial"/>
              </a:rPr>
              <a:t> </a:t>
            </a:r>
            <a:r>
              <a:rPr sz="2800" b="1" spc="-55" dirty="0">
                <a:latin typeface="Arial"/>
                <a:cs typeface="Arial"/>
              </a:rPr>
              <a:t>valuable</a:t>
            </a:r>
            <a:r>
              <a:rPr sz="2800" b="1" spc="-120" dirty="0">
                <a:latin typeface="Arial"/>
                <a:cs typeface="Arial"/>
              </a:rPr>
              <a:t> </a:t>
            </a:r>
            <a:r>
              <a:rPr sz="2800" b="1" spc="-80" dirty="0">
                <a:latin typeface="Arial"/>
                <a:cs typeface="Arial"/>
              </a:rPr>
              <a:t>insights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spc="-20" dirty="0">
                <a:latin typeface="Arial"/>
                <a:cs typeface="Arial"/>
              </a:rPr>
              <a:t>into </a:t>
            </a:r>
            <a:r>
              <a:rPr sz="2800" b="1" spc="-100" dirty="0">
                <a:latin typeface="Arial"/>
                <a:cs typeface="Arial"/>
              </a:rPr>
              <a:t>consumer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spc="-55" dirty="0">
                <a:latin typeface="Arial"/>
                <a:cs typeface="Arial"/>
              </a:rPr>
              <a:t>behavior,</a:t>
            </a:r>
            <a:r>
              <a:rPr sz="2800" b="1" spc="-140" dirty="0">
                <a:latin typeface="Arial"/>
                <a:cs typeface="Arial"/>
              </a:rPr>
              <a:t> </a:t>
            </a:r>
            <a:r>
              <a:rPr sz="2800" b="1" spc="-75" dirty="0">
                <a:latin typeface="Arial"/>
                <a:cs typeface="Arial"/>
              </a:rPr>
              <a:t>preferences,</a:t>
            </a:r>
            <a:r>
              <a:rPr sz="2800" b="1" spc="-120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and</a:t>
            </a:r>
            <a:r>
              <a:rPr sz="2800" b="1" spc="-180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brand</a:t>
            </a:r>
            <a:r>
              <a:rPr sz="2800" b="1" spc="-135" dirty="0">
                <a:latin typeface="Arial"/>
                <a:cs typeface="Arial"/>
              </a:rPr>
              <a:t> </a:t>
            </a:r>
            <a:r>
              <a:rPr sz="2800" b="1" spc="-75" dirty="0">
                <a:latin typeface="Arial"/>
                <a:cs typeface="Arial"/>
              </a:rPr>
              <a:t>perceptions.</a:t>
            </a:r>
            <a:r>
              <a:rPr sz="2800" b="1" spc="-114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By</a:t>
            </a:r>
            <a:r>
              <a:rPr sz="2800" b="1" spc="-145" dirty="0">
                <a:latin typeface="Arial"/>
                <a:cs typeface="Arial"/>
              </a:rPr>
              <a:t> </a:t>
            </a:r>
            <a:r>
              <a:rPr sz="2800" b="1" spc="-35" dirty="0">
                <a:latin typeface="Arial"/>
                <a:cs typeface="Arial"/>
              </a:rPr>
              <a:t>identifying</a:t>
            </a:r>
            <a:r>
              <a:rPr sz="2800" b="1" spc="-130" dirty="0">
                <a:latin typeface="Arial"/>
                <a:cs typeface="Arial"/>
              </a:rPr>
              <a:t> </a:t>
            </a:r>
            <a:r>
              <a:rPr sz="2800" b="1" spc="-35" dirty="0">
                <a:latin typeface="Arial"/>
                <a:cs typeface="Arial"/>
              </a:rPr>
              <a:t>key</a:t>
            </a:r>
            <a:r>
              <a:rPr sz="2800" b="1" spc="-145" dirty="0">
                <a:latin typeface="Arial"/>
                <a:cs typeface="Arial"/>
              </a:rPr>
              <a:t> </a:t>
            </a:r>
            <a:r>
              <a:rPr sz="2800" b="1" spc="-35" dirty="0">
                <a:latin typeface="Arial"/>
                <a:cs typeface="Arial"/>
              </a:rPr>
              <a:t>trends</a:t>
            </a:r>
            <a:r>
              <a:rPr sz="2800" b="1" spc="-125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and</a:t>
            </a:r>
            <a:r>
              <a:rPr sz="2800" b="1" spc="-145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understanding </a:t>
            </a:r>
            <a:r>
              <a:rPr sz="2800" b="1" spc="-110" dirty="0">
                <a:latin typeface="Arial"/>
                <a:cs typeface="Arial"/>
              </a:rPr>
              <a:t>consumer</a:t>
            </a:r>
            <a:r>
              <a:rPr sz="2800" b="1" spc="-85" dirty="0">
                <a:latin typeface="Arial"/>
                <a:cs typeface="Arial"/>
              </a:rPr>
              <a:t> </a:t>
            </a:r>
            <a:r>
              <a:rPr sz="2800" b="1" spc="-25" dirty="0">
                <a:latin typeface="Arial"/>
                <a:cs typeface="Arial"/>
              </a:rPr>
              <a:t>attitudes,</a:t>
            </a:r>
            <a:r>
              <a:rPr sz="2800" b="1" spc="-135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the</a:t>
            </a:r>
            <a:r>
              <a:rPr sz="2800" b="1" spc="-130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project</a:t>
            </a:r>
            <a:r>
              <a:rPr sz="2800" b="1" spc="-105" dirty="0">
                <a:latin typeface="Arial"/>
                <a:cs typeface="Arial"/>
              </a:rPr>
              <a:t> </a:t>
            </a:r>
            <a:r>
              <a:rPr sz="2800" b="1" spc="-80" dirty="0">
                <a:latin typeface="Arial"/>
                <a:cs typeface="Arial"/>
              </a:rPr>
              <a:t>has</a:t>
            </a:r>
            <a:r>
              <a:rPr sz="2800" b="1" spc="-114" dirty="0">
                <a:latin typeface="Arial"/>
                <a:cs typeface="Arial"/>
              </a:rPr>
              <a:t> </a:t>
            </a:r>
            <a:r>
              <a:rPr sz="2800" b="1" spc="-40" dirty="0">
                <a:latin typeface="Arial"/>
                <a:cs typeface="Arial"/>
              </a:rPr>
              <a:t>highlighted</a:t>
            </a:r>
            <a:r>
              <a:rPr sz="2800" b="1" spc="-105" dirty="0">
                <a:latin typeface="Arial"/>
                <a:cs typeface="Arial"/>
              </a:rPr>
              <a:t> </a:t>
            </a:r>
            <a:r>
              <a:rPr sz="2800" b="1" spc="-70" dirty="0">
                <a:latin typeface="Arial"/>
                <a:cs typeface="Arial"/>
              </a:rPr>
              <a:t>areas</a:t>
            </a:r>
            <a:r>
              <a:rPr sz="2800" b="1" spc="-120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where</a:t>
            </a:r>
            <a:r>
              <a:rPr sz="2800" b="1" spc="-105" dirty="0">
                <a:latin typeface="Arial"/>
                <a:cs typeface="Arial"/>
              </a:rPr>
              <a:t> </a:t>
            </a:r>
            <a:r>
              <a:rPr sz="2800" b="1" spc="-40" dirty="0">
                <a:latin typeface="Arial"/>
                <a:cs typeface="Arial"/>
              </a:rPr>
              <a:t>product</a:t>
            </a:r>
            <a:r>
              <a:rPr sz="2800" b="1" spc="-110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offerings</a:t>
            </a:r>
            <a:r>
              <a:rPr sz="2800" b="1" spc="-110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and</a:t>
            </a:r>
            <a:r>
              <a:rPr sz="2800" b="1" spc="-120" dirty="0">
                <a:latin typeface="Arial"/>
                <a:cs typeface="Arial"/>
              </a:rPr>
              <a:t> </a:t>
            </a:r>
            <a:r>
              <a:rPr sz="2800" b="1" spc="-30" dirty="0">
                <a:latin typeface="Arial"/>
                <a:cs typeface="Arial"/>
              </a:rPr>
              <a:t>marketing</a:t>
            </a:r>
            <a:r>
              <a:rPr sz="2800" b="1" spc="-125" dirty="0">
                <a:latin typeface="Arial"/>
                <a:cs typeface="Arial"/>
              </a:rPr>
              <a:t> </a:t>
            </a:r>
            <a:r>
              <a:rPr sz="2800" b="1" spc="-55" dirty="0">
                <a:latin typeface="Arial"/>
                <a:cs typeface="Arial"/>
              </a:rPr>
              <a:t>strategies</a:t>
            </a:r>
            <a:r>
              <a:rPr sz="2800" b="1" spc="-100" dirty="0">
                <a:latin typeface="Arial"/>
                <a:cs typeface="Arial"/>
              </a:rPr>
              <a:t> </a:t>
            </a:r>
            <a:r>
              <a:rPr sz="2800" b="1" spc="-25" dirty="0">
                <a:latin typeface="Arial"/>
                <a:cs typeface="Arial"/>
              </a:rPr>
              <a:t>can </a:t>
            </a:r>
            <a:r>
              <a:rPr sz="2800" b="1" dirty="0">
                <a:latin typeface="Arial"/>
                <a:cs typeface="Arial"/>
              </a:rPr>
              <a:t>be</a:t>
            </a:r>
            <a:r>
              <a:rPr sz="2800" b="1" spc="-130" dirty="0">
                <a:latin typeface="Arial"/>
                <a:cs typeface="Arial"/>
              </a:rPr>
              <a:t> </a:t>
            </a:r>
            <a:r>
              <a:rPr sz="2800" b="1" spc="-85" dirty="0">
                <a:latin typeface="Arial"/>
                <a:cs typeface="Arial"/>
              </a:rPr>
              <a:t>enhanced. </a:t>
            </a:r>
            <a:r>
              <a:rPr sz="2800" b="1" spc="-20" dirty="0">
                <a:latin typeface="Arial"/>
                <a:cs typeface="Arial"/>
              </a:rPr>
              <a:t>The</a:t>
            </a:r>
            <a:r>
              <a:rPr sz="2800" b="1" spc="-120" dirty="0">
                <a:latin typeface="Arial"/>
                <a:cs typeface="Arial"/>
              </a:rPr>
              <a:t> </a:t>
            </a:r>
            <a:r>
              <a:rPr sz="2800" b="1" spc="-55" dirty="0">
                <a:latin typeface="Arial"/>
                <a:cs typeface="Arial"/>
              </a:rPr>
              <a:t>actionable</a:t>
            </a:r>
            <a:r>
              <a:rPr sz="2800" b="1" spc="-85" dirty="0">
                <a:latin typeface="Arial"/>
                <a:cs typeface="Arial"/>
              </a:rPr>
              <a:t> </a:t>
            </a:r>
            <a:r>
              <a:rPr sz="2800" b="1" spc="-70" dirty="0">
                <a:latin typeface="Arial"/>
                <a:cs typeface="Arial"/>
              </a:rPr>
              <a:t>recommendations </a:t>
            </a:r>
            <a:r>
              <a:rPr sz="2800" b="1" spc="-35" dirty="0">
                <a:latin typeface="Arial"/>
                <a:cs typeface="Arial"/>
              </a:rPr>
              <a:t>derived</a:t>
            </a:r>
            <a:r>
              <a:rPr sz="2800" b="1" spc="-90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from</a:t>
            </a:r>
            <a:r>
              <a:rPr sz="2800" b="1" spc="-110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this</a:t>
            </a:r>
            <a:r>
              <a:rPr sz="2800" b="1" spc="-110" dirty="0">
                <a:latin typeface="Arial"/>
                <a:cs typeface="Arial"/>
              </a:rPr>
              <a:t> </a:t>
            </a:r>
            <a:r>
              <a:rPr sz="2800" b="1" spc="-105" dirty="0">
                <a:latin typeface="Arial"/>
                <a:cs typeface="Arial"/>
              </a:rPr>
              <a:t>analysis</a:t>
            </a:r>
            <a:r>
              <a:rPr sz="2800" b="1" spc="-85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will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spc="-40" dirty="0">
                <a:latin typeface="Arial"/>
                <a:cs typeface="Arial"/>
              </a:rPr>
              <a:t>help</a:t>
            </a:r>
            <a:r>
              <a:rPr sz="2800" b="1" spc="-100" dirty="0">
                <a:latin typeface="Arial"/>
                <a:cs typeface="Arial"/>
              </a:rPr>
              <a:t> </a:t>
            </a:r>
            <a:r>
              <a:rPr sz="2800" b="1" spc="-135" dirty="0">
                <a:latin typeface="Arial"/>
                <a:cs typeface="Arial"/>
              </a:rPr>
              <a:t>businesses</a:t>
            </a:r>
            <a:r>
              <a:rPr sz="2800" b="1" spc="-60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align</a:t>
            </a:r>
            <a:r>
              <a:rPr sz="2800" b="1" spc="-105" dirty="0">
                <a:latin typeface="Arial"/>
                <a:cs typeface="Arial"/>
              </a:rPr>
              <a:t> </a:t>
            </a:r>
            <a:r>
              <a:rPr sz="2800" b="1" spc="-20" dirty="0">
                <a:latin typeface="Arial"/>
                <a:cs typeface="Arial"/>
              </a:rPr>
              <a:t>more </a:t>
            </a:r>
            <a:r>
              <a:rPr sz="2800" b="1" spc="-114" dirty="0">
                <a:latin typeface="Arial"/>
                <a:cs typeface="Arial"/>
              </a:rPr>
              <a:t>closely</a:t>
            </a:r>
            <a:r>
              <a:rPr sz="2800" b="1" spc="-80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with</a:t>
            </a:r>
            <a:r>
              <a:rPr sz="2800" b="1" spc="-105" dirty="0">
                <a:latin typeface="Arial"/>
                <a:cs typeface="Arial"/>
              </a:rPr>
              <a:t> </a:t>
            </a:r>
            <a:r>
              <a:rPr sz="2800" b="1" spc="-110" dirty="0">
                <a:latin typeface="Arial"/>
                <a:cs typeface="Arial"/>
              </a:rPr>
              <a:t>consumer</a:t>
            </a:r>
            <a:r>
              <a:rPr sz="2800" b="1" spc="-85" dirty="0">
                <a:latin typeface="Arial"/>
                <a:cs typeface="Arial"/>
              </a:rPr>
              <a:t> </a:t>
            </a:r>
            <a:r>
              <a:rPr sz="2800" b="1" spc="-90" dirty="0">
                <a:latin typeface="Arial"/>
                <a:cs typeface="Arial"/>
              </a:rPr>
              <a:t>needs,</a:t>
            </a:r>
            <a:r>
              <a:rPr sz="2800" b="1" spc="-85" dirty="0">
                <a:latin typeface="Arial"/>
                <a:cs typeface="Arial"/>
              </a:rPr>
              <a:t> </a:t>
            </a:r>
            <a:r>
              <a:rPr sz="2800" b="1" spc="-20" dirty="0">
                <a:latin typeface="Arial"/>
                <a:cs typeface="Arial"/>
              </a:rPr>
              <a:t>optimize</a:t>
            </a:r>
            <a:r>
              <a:rPr sz="2800" b="1" spc="-75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their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market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spc="-50" dirty="0">
                <a:latin typeface="Arial"/>
                <a:cs typeface="Arial"/>
              </a:rPr>
              <a:t>strategies,</a:t>
            </a:r>
            <a:r>
              <a:rPr sz="2800" b="1" spc="-60" dirty="0">
                <a:latin typeface="Arial"/>
                <a:cs typeface="Arial"/>
              </a:rPr>
              <a:t> </a:t>
            </a:r>
            <a:r>
              <a:rPr sz="2800" b="1" spc="-20" dirty="0">
                <a:latin typeface="Arial"/>
                <a:cs typeface="Arial"/>
              </a:rPr>
              <a:t>and</a:t>
            </a:r>
            <a:r>
              <a:rPr sz="2800" b="1" spc="-100" dirty="0">
                <a:latin typeface="Arial"/>
                <a:cs typeface="Arial"/>
              </a:rPr>
              <a:t> </a:t>
            </a:r>
            <a:r>
              <a:rPr sz="2800" b="1" spc="-55" dirty="0">
                <a:latin typeface="Arial"/>
                <a:cs typeface="Arial"/>
              </a:rPr>
              <a:t>improve</a:t>
            </a:r>
            <a:r>
              <a:rPr sz="2800" b="1" spc="-75" dirty="0">
                <a:latin typeface="Arial"/>
                <a:cs typeface="Arial"/>
              </a:rPr>
              <a:t> </a:t>
            </a:r>
            <a:r>
              <a:rPr sz="2800" b="1" spc="-60" dirty="0">
                <a:latin typeface="Arial"/>
                <a:cs typeface="Arial"/>
              </a:rPr>
              <a:t>overall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spc="-90" dirty="0">
                <a:latin typeface="Arial"/>
                <a:cs typeface="Arial"/>
              </a:rPr>
              <a:t>customer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satisfaction.</a:t>
            </a:r>
            <a:endParaRPr sz="2800">
              <a:latin typeface="Arial"/>
              <a:cs typeface="Arial"/>
            </a:endParaRPr>
          </a:p>
          <a:p>
            <a:pPr marL="12700" marR="167640">
              <a:lnSpc>
                <a:spcPts val="4310"/>
              </a:lnSpc>
              <a:spcBef>
                <a:spcPts val="90"/>
              </a:spcBef>
            </a:pPr>
            <a:r>
              <a:rPr sz="2800" b="1" spc="-25" dirty="0">
                <a:latin typeface="Arial"/>
                <a:cs typeface="Arial"/>
              </a:rPr>
              <a:t>Ultimately,</a:t>
            </a:r>
            <a:r>
              <a:rPr sz="2800" b="1" spc="-90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this</a:t>
            </a:r>
            <a:r>
              <a:rPr sz="2800" b="1" spc="-100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project</a:t>
            </a:r>
            <a:r>
              <a:rPr sz="2800" b="1" spc="-80" dirty="0">
                <a:latin typeface="Arial"/>
                <a:cs typeface="Arial"/>
              </a:rPr>
              <a:t> </a:t>
            </a:r>
            <a:r>
              <a:rPr sz="2800" b="1" spc="-75" dirty="0">
                <a:latin typeface="Arial"/>
                <a:cs typeface="Arial"/>
              </a:rPr>
              <a:t>equips</a:t>
            </a:r>
            <a:r>
              <a:rPr sz="2800" b="1" spc="-85" dirty="0">
                <a:latin typeface="Arial"/>
                <a:cs typeface="Arial"/>
              </a:rPr>
              <a:t> </a:t>
            </a:r>
            <a:r>
              <a:rPr sz="2800" b="1" spc="-50" dirty="0">
                <a:latin typeface="Arial"/>
                <a:cs typeface="Arial"/>
              </a:rPr>
              <a:t>industry</a:t>
            </a:r>
            <a:r>
              <a:rPr sz="2800" b="1" spc="-70" dirty="0">
                <a:latin typeface="Arial"/>
                <a:cs typeface="Arial"/>
              </a:rPr>
              <a:t> </a:t>
            </a:r>
            <a:r>
              <a:rPr sz="2800" b="1" spc="-75" dirty="0">
                <a:latin typeface="Arial"/>
                <a:cs typeface="Arial"/>
              </a:rPr>
              <a:t>stakeholders </a:t>
            </a:r>
            <a:r>
              <a:rPr sz="2800" b="1" dirty="0">
                <a:latin typeface="Arial"/>
                <a:cs typeface="Arial"/>
              </a:rPr>
              <a:t>with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the</a:t>
            </a:r>
            <a:r>
              <a:rPr sz="2800" b="1" spc="-105" dirty="0">
                <a:latin typeface="Arial"/>
                <a:cs typeface="Arial"/>
              </a:rPr>
              <a:t> </a:t>
            </a:r>
            <a:r>
              <a:rPr sz="2800" b="1" spc="-30" dirty="0">
                <a:latin typeface="Arial"/>
                <a:cs typeface="Arial"/>
              </a:rPr>
              <a:t>knowledge</a:t>
            </a:r>
            <a:r>
              <a:rPr sz="2800" b="1" spc="-80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to</a:t>
            </a:r>
            <a:r>
              <a:rPr sz="2800" b="1" spc="-95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make</a:t>
            </a:r>
            <a:r>
              <a:rPr sz="2800" b="1" spc="-110" dirty="0">
                <a:latin typeface="Arial"/>
                <a:cs typeface="Arial"/>
              </a:rPr>
              <a:t> </a:t>
            </a:r>
            <a:r>
              <a:rPr sz="2800" b="1" spc="-40" dirty="0">
                <a:latin typeface="Arial"/>
                <a:cs typeface="Arial"/>
              </a:rPr>
              <a:t>informed</a:t>
            </a:r>
            <a:r>
              <a:rPr sz="2800" b="1" spc="-80" dirty="0">
                <a:latin typeface="Arial"/>
                <a:cs typeface="Arial"/>
              </a:rPr>
              <a:t> </a:t>
            </a:r>
            <a:r>
              <a:rPr sz="2800" b="1" spc="-120" dirty="0">
                <a:latin typeface="Arial"/>
                <a:cs typeface="Arial"/>
              </a:rPr>
              <a:t>decisions,</a:t>
            </a:r>
            <a:r>
              <a:rPr sz="2800" b="1" spc="-75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drive </a:t>
            </a:r>
            <a:r>
              <a:rPr sz="2800" b="1" spc="-35" dirty="0">
                <a:latin typeface="Arial"/>
                <a:cs typeface="Arial"/>
              </a:rPr>
              <a:t>strategic</a:t>
            </a:r>
            <a:r>
              <a:rPr sz="2800" b="1" spc="-135" dirty="0">
                <a:latin typeface="Arial"/>
                <a:cs typeface="Arial"/>
              </a:rPr>
              <a:t> </a:t>
            </a:r>
            <a:r>
              <a:rPr sz="2800" b="1" spc="-60" dirty="0">
                <a:latin typeface="Arial"/>
                <a:cs typeface="Arial"/>
              </a:rPr>
              <a:t>improvements,</a:t>
            </a:r>
            <a:r>
              <a:rPr sz="2800" b="1" spc="-114" dirty="0">
                <a:latin typeface="Arial"/>
                <a:cs typeface="Arial"/>
              </a:rPr>
              <a:t> </a:t>
            </a:r>
            <a:r>
              <a:rPr sz="2800" b="1" spc="-20" dirty="0">
                <a:latin typeface="Arial"/>
                <a:cs typeface="Arial"/>
              </a:rPr>
              <a:t>and</a:t>
            </a:r>
            <a:r>
              <a:rPr sz="2800" b="1" spc="-150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strengthen</a:t>
            </a:r>
            <a:r>
              <a:rPr sz="2800" b="1" spc="-130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their</a:t>
            </a:r>
            <a:r>
              <a:rPr sz="2800" b="1" spc="-145" dirty="0">
                <a:latin typeface="Arial"/>
                <a:cs typeface="Arial"/>
              </a:rPr>
              <a:t> </a:t>
            </a:r>
            <a:r>
              <a:rPr sz="2800" b="1" spc="-45" dirty="0">
                <a:latin typeface="Arial"/>
                <a:cs typeface="Arial"/>
              </a:rPr>
              <a:t>competitive</a:t>
            </a:r>
            <a:r>
              <a:rPr sz="2800" b="1" spc="-125" dirty="0">
                <a:latin typeface="Arial"/>
                <a:cs typeface="Arial"/>
              </a:rPr>
              <a:t> </a:t>
            </a:r>
            <a:r>
              <a:rPr sz="2800" b="1" spc="-65" dirty="0">
                <a:latin typeface="Arial"/>
                <a:cs typeface="Arial"/>
              </a:rPr>
              <a:t>position</a:t>
            </a:r>
            <a:r>
              <a:rPr sz="2800" b="1" spc="-130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in</a:t>
            </a:r>
            <a:r>
              <a:rPr sz="2800" b="1" spc="-160" dirty="0">
                <a:latin typeface="Arial"/>
                <a:cs typeface="Arial"/>
              </a:rPr>
              <a:t> </a:t>
            </a:r>
            <a:r>
              <a:rPr sz="2800" b="1" dirty="0">
                <a:latin typeface="Arial"/>
                <a:cs typeface="Arial"/>
              </a:rPr>
              <a:t>the</a:t>
            </a:r>
            <a:r>
              <a:rPr sz="2800" b="1" spc="-130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market.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2800" y="287527"/>
            <a:ext cx="5013960" cy="124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30" dirty="0">
                <a:solidFill>
                  <a:srgbClr val="353333"/>
                </a:solidFill>
                <a:latin typeface="Arial MT"/>
                <a:cs typeface="Arial MT"/>
              </a:rPr>
              <a:t>Conclusion</a:t>
            </a:r>
            <a:endParaRPr sz="8000">
              <a:latin typeface="Arial MT"/>
              <a:cs typeface="Arial M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6A519B-71BF-621E-5A07-B7C3E02005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5501997"/>
            <a:ext cx="18288000" cy="38481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6003</TotalTime>
  <Words>769</Words>
  <Application>Microsoft Office PowerPoint</Application>
  <PresentationFormat>Custom</PresentationFormat>
  <Paragraphs>80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Arial MT</vt:lpstr>
      <vt:lpstr>Trebuchet MS</vt:lpstr>
      <vt:lpstr>Office Theme</vt:lpstr>
      <vt:lpstr>Analysis of Food and Beverage</vt:lpstr>
      <vt:lpstr>Contents</vt:lpstr>
      <vt:lpstr>Introduction</vt:lpstr>
      <vt:lpstr>Objectives</vt:lpstr>
      <vt:lpstr>This Power BI project focuses on analyzing survey responses from the food and beverage industry  to  gain  insights  into  consumer</vt:lpstr>
      <vt:lpstr>Fact Table: fact_survey_responses</vt:lpstr>
      <vt:lpstr>Data Overview</vt:lpstr>
      <vt:lpstr>Analysis and Insights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HIMANSHU SRIVASTAV</dc:creator>
  <cp:lastModifiedBy>HIMANSHU SRIVASTAV</cp:lastModifiedBy>
  <cp:revision>1</cp:revision>
  <dcterms:created xsi:type="dcterms:W3CDTF">2024-09-05T12:59:58Z</dcterms:created>
  <dcterms:modified xsi:type="dcterms:W3CDTF">2024-09-09T17:20:00Z</dcterms:modified>
</cp:coreProperties>
</file>